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3" autoAdjust="0"/>
    <p:restoredTop sz="94727" autoAdjust="0"/>
  </p:normalViewPr>
  <p:slideViewPr>
    <p:cSldViewPr>
      <p:cViewPr>
        <p:scale>
          <a:sx n="110" d="100"/>
          <a:sy n="110" d="100"/>
        </p:scale>
        <p:origin x="-72" y="15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94A9-702B-464E-A60B-DEA96E6C05F0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9061D-7748-4E1D-BA7D-7C8DD688D8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23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061D-7748-4E1D-BA7D-7C8DD688D8A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75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55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72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77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77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17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12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4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45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11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8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83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4BC8-938A-4607-BCB1-A5C9F37D9621}" type="datetimeFigureOut">
              <a:rPr lang="hu-HU" smtClean="0"/>
              <a:t>2020.04.07.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DCEB-8D7C-4A36-BB74-79F7F1AD4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89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Numerikus módszerek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024936" cy="264184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Gyakorlat – 9. hét</a:t>
            </a:r>
          </a:p>
          <a:p>
            <a:endParaRPr lang="hu-HU" dirty="0" smtClean="0"/>
          </a:p>
          <a:p>
            <a:r>
              <a:rPr lang="hu-HU" dirty="0" smtClean="0"/>
              <a:t>Numerikus integrálás:</a:t>
            </a:r>
            <a:br>
              <a:rPr lang="hu-HU" dirty="0" smtClean="0"/>
            </a:br>
            <a:r>
              <a:rPr lang="hu-HU" dirty="0" smtClean="0"/>
              <a:t>trapézformula és Simpson-formula</a:t>
            </a:r>
          </a:p>
          <a:p>
            <a:endParaRPr lang="hu-HU" dirty="0" smtClean="0"/>
          </a:p>
          <a:p>
            <a:r>
              <a:rPr lang="hu-HU" dirty="0" smtClean="0"/>
              <a:t>Készítette: dr. Nagy Noémi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19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Összetett </a:t>
            </a:r>
            <a:r>
              <a:rPr lang="hu-HU" dirty="0" smtClean="0"/>
              <a:t>trapézformula hibaanalízise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93103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/>
              <p:cNvSpPr/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hu-HU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hu-HU" i="1">
                                <a:latin typeface="Cambria Math"/>
                              </a:rPr>
                              <m:t>𝑎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′′(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  <a:blipFill rotWithShape="1">
                <a:blip r:embed="rId8"/>
                <a:stretch>
                  <a:fillRect l="-5114" t="-88506" b="-142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/>
              <p:cNvSpPr txBox="1"/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Nézzük elsőként az előzetes hibabecslés képletét és határozzuk meg, hogy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=0.01 </m:t>
                    </m:r>
                  </m:oMath>
                </a14:m>
                <a:r>
                  <a:rPr lang="hu-HU" dirty="0" smtClean="0"/>
                  <a:t>esetén </a:t>
                </a:r>
                <a:br>
                  <a:rPr lang="hu-HU" dirty="0" smtClean="0"/>
                </a:br>
                <a:r>
                  <a:rPr lang="hu-HU" dirty="0" smtClean="0"/>
                  <a:t>mennyi részintervallumra kellene felbontanunk a [-3,4] intervallumot:</a:t>
                </a:r>
                <a:endParaRPr lang="hu-HU" dirty="0" smtClean="0"/>
              </a:p>
            </p:txBody>
          </p:sp>
        </mc:Choice>
        <mc:Fallback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559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110742" y="5116706"/>
            <a:ext cx="810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Először is látjuk, hogy a képlet használatához ki kell számolnunk a második deriváltat:</a:t>
            </a:r>
            <a:endParaRPr lang="hu-H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/>
              <p:cNvSpPr txBox="1"/>
              <p:nvPr/>
            </p:nvSpPr>
            <p:spPr>
              <a:xfrm>
                <a:off x="284842" y="5486038"/>
                <a:ext cx="2091662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hu-HU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2" y="5486038"/>
                <a:ext cx="2091662" cy="946991"/>
              </a:xfrm>
              <a:prstGeom prst="rect">
                <a:avLst/>
              </a:prstGeom>
              <a:blipFill rotWithShape="1">
                <a:blip r:embed="rId10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zövegdoboz 13"/>
              <p:cNvSpPr txBox="1"/>
              <p:nvPr/>
            </p:nvSpPr>
            <p:spPr>
              <a:xfrm>
                <a:off x="2367601" y="5486038"/>
                <a:ext cx="67763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Tekintve, hogy M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 a második derivált legnagyobb értéke a [-3,4] inter</a:t>
                </a:r>
                <a:r>
                  <a:rPr lang="hu-HU" dirty="0" smtClean="0"/>
                  <a:t>vallumon, valamint a második derivált monoton növekvő, ezért a legnagyobb érték az intervallum felső végpontjában lesz, azaz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hu-HU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=7.6872.</m:t>
                    </m:r>
                  </m:oMath>
                </a14:m>
                <a:endParaRPr lang="hu-HU" dirty="0" smtClean="0"/>
              </a:p>
            </p:txBody>
          </p:sp>
        </mc:Choice>
        <mc:Fallback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601" y="5486038"/>
                <a:ext cx="6776399" cy="1200329"/>
              </a:xfrm>
              <a:prstGeom prst="rect">
                <a:avLst/>
              </a:prstGeom>
              <a:blipFill rotWithShape="1">
                <a:blip r:embed="rId11"/>
                <a:stretch>
                  <a:fillRect l="-719" t="-2538" b="-30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églalap 2"/>
              <p:cNvSpPr/>
              <p:nvPr/>
            </p:nvSpPr>
            <p:spPr>
              <a:xfrm>
                <a:off x="404927" y="6433029"/>
                <a:ext cx="1519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=7.6872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27" y="6433029"/>
                <a:ext cx="151919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3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Összetett </a:t>
            </a:r>
            <a:r>
              <a:rPr lang="hu-HU" dirty="0" smtClean="0"/>
              <a:t>trapézformula hibaanalízise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13341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/>
              <p:cNvSpPr/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hu-HU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hu-HU" i="1">
                                <a:latin typeface="Cambria Math"/>
                              </a:rPr>
                              <m:t>𝑎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′′(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  <a:blipFill rotWithShape="1">
                <a:blip r:embed="rId8"/>
                <a:stretch>
                  <a:fillRect l="-5114" t="-88506" b="-142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/>
              <p:cNvSpPr txBox="1"/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Nézzük elsőként az előzetes hibabecslés képletét és határozzuk meg, hogy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=0.01 </m:t>
                    </m:r>
                  </m:oMath>
                </a14:m>
                <a:r>
                  <a:rPr lang="hu-HU" dirty="0" smtClean="0"/>
                  <a:t>esetén </a:t>
                </a:r>
                <a:br>
                  <a:rPr lang="hu-HU" dirty="0" smtClean="0"/>
                </a:br>
                <a:r>
                  <a:rPr lang="hu-HU" dirty="0" smtClean="0"/>
                  <a:t>mennyi részintervallumra kellene felbontanunk a [-3,4] intervallumot:</a:t>
                </a:r>
                <a:endParaRPr lang="hu-HU" dirty="0" smtClean="0"/>
              </a:p>
            </p:txBody>
          </p:sp>
        </mc:Choice>
        <mc:Fallback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559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/>
              <p:cNvSpPr txBox="1"/>
              <p:nvPr/>
            </p:nvSpPr>
            <p:spPr>
              <a:xfrm>
                <a:off x="284842" y="5486038"/>
                <a:ext cx="2091662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hu-HU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2" y="5486038"/>
                <a:ext cx="2091662" cy="946991"/>
              </a:xfrm>
              <a:prstGeom prst="rect">
                <a:avLst/>
              </a:prstGeom>
              <a:blipFill rotWithShape="1">
                <a:blip r:embed="rId10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églalap 2"/>
              <p:cNvSpPr/>
              <p:nvPr/>
            </p:nvSpPr>
            <p:spPr>
              <a:xfrm>
                <a:off x="404927" y="6433029"/>
                <a:ext cx="1519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=7.6872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27" y="6433029"/>
                <a:ext cx="151919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/>
          <p:cNvSpPr txBox="1"/>
          <p:nvPr/>
        </p:nvSpPr>
        <p:spPr>
          <a:xfrm>
            <a:off x="2469280" y="5165100"/>
            <a:ext cx="25035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Így, a képletet használva:</a:t>
            </a:r>
          </a:p>
          <a:p>
            <a:endParaRPr lang="hu-HU" dirty="0" smtClean="0"/>
          </a:p>
          <a:p>
            <a:r>
              <a:rPr lang="hu-HU" dirty="0" smtClean="0"/>
              <a:t>Behelyettesítve:</a:t>
            </a:r>
          </a:p>
          <a:p>
            <a:endParaRPr lang="hu-HU" dirty="0"/>
          </a:p>
          <a:p>
            <a:r>
              <a:rPr lang="hu-HU" dirty="0" smtClean="0"/>
              <a:t>Átrendezve:</a:t>
            </a:r>
          </a:p>
          <a:p>
            <a:r>
              <a:rPr lang="hu-HU" dirty="0" smtClean="0"/>
              <a:t>Gyököt vonva:</a:t>
            </a:r>
            <a:endParaRPr lang="hu-HU" dirty="0" smtClean="0"/>
          </a:p>
        </p:txBody>
      </p:sp>
      <p:sp>
        <p:nvSpPr>
          <p:cNvPr id="15" name="Lekerekített téglalap 14"/>
          <p:cNvSpPr/>
          <p:nvPr/>
        </p:nvSpPr>
        <p:spPr>
          <a:xfrm>
            <a:off x="7236296" y="3942349"/>
            <a:ext cx="914400" cy="32316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2674640" y="4528532"/>
            <a:ext cx="1033264" cy="58817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églalap 15"/>
              <p:cNvSpPr/>
              <p:nvPr/>
            </p:nvSpPr>
            <p:spPr>
              <a:xfrm>
                <a:off x="4171316" y="5127708"/>
                <a:ext cx="3967516" cy="1757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hu-H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12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u-HU" b="0" i="0" smtClean="0">
                          <a:latin typeface="Cambria Math"/>
                        </a:rPr>
                        <m:t>≤0.01</m:t>
                      </m:r>
                    </m:oMath>
                  </m:oMathPara>
                </a14:m>
                <a:endParaRPr lang="hu-HU" b="0" i="0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hu-H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(−3)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12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7.6872</m:t>
                      </m:r>
                      <m:r>
                        <a:rPr lang="hu-HU">
                          <a:latin typeface="Cambria Math"/>
                        </a:rPr>
                        <m:t>≤0.01</m:t>
                      </m:r>
                    </m:oMath>
                  </m:oMathPara>
                </a14:m>
                <a:endParaRPr lang="hu-HU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21972.58≤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148.2315≤</m:t>
                      </m:r>
                      <m:r>
                        <a:rPr lang="hu-HU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hu-HU" b="0" dirty="0" smtClean="0"/>
              </a:p>
            </p:txBody>
          </p:sp>
        </mc:Choice>
        <mc:Fallback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16" y="5127708"/>
                <a:ext cx="3967516" cy="175791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/>
          <p:cNvSpPr txBox="1"/>
          <p:nvPr/>
        </p:nvSpPr>
        <p:spPr>
          <a:xfrm>
            <a:off x="7452320" y="5335345"/>
            <a:ext cx="169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Tehát a 0.01-nél kisebb hibához legalább 149 részintervallum szükséges.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476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Összetett </a:t>
            </a:r>
            <a:r>
              <a:rPr lang="hu-HU" dirty="0" smtClean="0"/>
              <a:t>trapézformula hibaanalízise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71654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zövegdoboz 6"/>
              <p:cNvSpPr txBox="1"/>
              <p:nvPr/>
            </p:nvSpPr>
            <p:spPr>
              <a:xfrm>
                <a:off x="230189" y="3913199"/>
                <a:ext cx="8913811" cy="306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Utólagos hibabecslés esetén valamivel könnyebb dolgunk van. </a:t>
                </a:r>
                <a:r>
                  <a:rPr lang="hu-HU" dirty="0" smtClean="0"/>
                  <a:t>Itt a képlet a következő:</a:t>
                </a:r>
                <a:br>
                  <a:rPr lang="hu-HU" dirty="0" smtClean="0"/>
                </a:br>
                <a:r>
                  <a:rPr lang="hu-H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hu-H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hu-H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hu-HU" dirty="0" smtClean="0"/>
              </a:p>
              <a:p>
                <a:r>
                  <a:rPr lang="hu-HU" dirty="0" smtClean="0"/>
                  <a:t>Ez azt jelenti, hogy az n részintervallumos közelítés mellett ki kell számolnunk az n/2 részintervallumos közelítést is.</a:t>
                </a:r>
              </a:p>
              <a:p>
                <a:r>
                  <a:rPr lang="hu-HU" dirty="0"/>
                  <a:t>J</a:t>
                </a:r>
                <a:r>
                  <a:rPr lang="hu-HU" dirty="0" smtClean="0"/>
                  <a:t>elen esetben a 10 és az 5 részintervallumos közelítésre lesz szükségünk.</a:t>
                </a:r>
              </a:p>
              <a:p>
                <a:r>
                  <a:rPr lang="hu-HU" dirty="0" smtClean="0"/>
                  <a:t>Előbbit már meghatároztuk, utóbbival pedig annyi a dolgunk, hogy minden második osztópontot vegyük figyelembe a táblázatban.</a:t>
                </a:r>
              </a:p>
              <a:p>
                <a:r>
                  <a:rPr lang="hu-HU" dirty="0" smtClean="0"/>
                  <a:t>A következő lépésben ezen pontokra fogjuk használni az összetett trapézformulát. Azonban figyelni kell, hogy itt h értéke nem 0.7, hanem a duplája, azaz 1.4 lesz, mivel ennyi az osztópontok közötti távolság!</a:t>
                </a:r>
                <a:endParaRPr lang="hu-HU" dirty="0"/>
              </a:p>
            </p:txBody>
          </p:sp>
        </mc:Choice>
        <mc:Fallback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9" y="3913199"/>
                <a:ext cx="8913811" cy="3068532"/>
              </a:xfrm>
              <a:prstGeom prst="rect">
                <a:avLst/>
              </a:prstGeom>
              <a:blipFill rotWithShape="1">
                <a:blip r:embed="rId8"/>
                <a:stretch>
                  <a:fillRect l="-3215" t="-6759" b="-23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kerekített téglalap 13"/>
          <p:cNvSpPr/>
          <p:nvPr/>
        </p:nvSpPr>
        <p:spPr>
          <a:xfrm>
            <a:off x="2699792" y="4293096"/>
            <a:ext cx="288032" cy="49102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3491881" y="4293096"/>
            <a:ext cx="360040" cy="49102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1187624" y="2648958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2551089" y="2651700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3974694" y="2648958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5364088" y="2620680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6768244" y="2620680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8170255" y="2646262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5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21" grpId="1" animBg="1"/>
      <p:bldP spid="19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Összetett </a:t>
            </a:r>
            <a:r>
              <a:rPr lang="hu-HU" dirty="0" smtClean="0"/>
              <a:t>trapézformula hibaanalízise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19601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zövegdoboz 6"/>
              <p:cNvSpPr txBox="1"/>
              <p:nvPr/>
            </p:nvSpPr>
            <p:spPr>
              <a:xfrm>
                <a:off x="230189" y="3913199"/>
                <a:ext cx="8913811" cy="2856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Utólagos hibabecslés esetén valamivel könnyebb dolgunk van. </a:t>
                </a:r>
                <a:r>
                  <a:rPr lang="hu-HU" dirty="0" smtClean="0"/>
                  <a:t>Itt a képlet a következő:</a:t>
                </a:r>
                <a:br>
                  <a:rPr lang="hu-HU" dirty="0" smtClean="0"/>
                </a:br>
                <a:r>
                  <a:rPr lang="hu-H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hu-H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hu-HU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hu-HU" dirty="0" smtClean="0"/>
              </a:p>
              <a:p>
                <a:r>
                  <a:rPr lang="hu-HU" dirty="0" smtClean="0"/>
                  <a:t>Tehát </a:t>
                </a:r>
                <a:endParaRPr lang="hu-HU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1.4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0.125+2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0.3299+0.8706+2.2974+6.0629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+16</m:t>
                          </m:r>
                        </m:e>
                      </m:d>
                    </m:oMath>
                  </m:oMathPara>
                </a14:m>
                <a:endParaRPr lang="hu-HU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1.4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0.125+2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∙9.5608+16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1.4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35.2466=24.6726</m:t>
                      </m:r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Eszerint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hu-H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hu-HU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23.35−24.6726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=1.2926</m:t>
                    </m:r>
                  </m:oMath>
                </a14:m>
                <a:r>
                  <a:rPr lang="hu-HU" dirty="0" smtClean="0"/>
                  <a:t> </a:t>
                </a:r>
              </a:p>
            </p:txBody>
          </p:sp>
        </mc:Choice>
        <mc:Fallback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9" y="3913199"/>
                <a:ext cx="8913811" cy="2856231"/>
              </a:xfrm>
              <a:prstGeom prst="rect">
                <a:avLst/>
              </a:prstGeom>
              <a:blipFill rotWithShape="1">
                <a:blip r:embed="rId8"/>
                <a:stretch>
                  <a:fillRect l="-3830" t="-7265" b="-262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kerekített téglalap 18"/>
          <p:cNvSpPr/>
          <p:nvPr/>
        </p:nvSpPr>
        <p:spPr>
          <a:xfrm>
            <a:off x="1187624" y="2648958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2551089" y="2651700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3974694" y="2648958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5364088" y="2620680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6768244" y="2620680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8170255" y="2646262"/>
            <a:ext cx="648072" cy="70803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297348" y="4221088"/>
            <a:ext cx="484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Ehhez a hibabecsléshez figyelni kell rá, hogy az eredeti részintervallumok száma páros kell, hogy legyen!!!</a:t>
            </a:r>
            <a:endParaRPr lang="hu-H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Összetett Simpson-formula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556792"/>
            <a:ext cx="9010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összetett Simpson-formula és az összetett trapézformula között a legnagyobb különbség </a:t>
            </a:r>
            <a:br>
              <a:rPr lang="hu-HU" dirty="0" smtClean="0"/>
            </a:br>
            <a:r>
              <a:rPr lang="hu-HU" dirty="0" smtClean="0"/>
              <a:t>abban áll, hogy míg az összetett trapézformula egyszerűen összeköti a megadott / kiszámított</a:t>
            </a:r>
            <a:br>
              <a:rPr lang="hu-HU" dirty="0" smtClean="0"/>
            </a:br>
            <a:r>
              <a:rPr lang="hu-HU" dirty="0" smtClean="0"/>
              <a:t>pontjainkat (elsőfokú polinomot illeszt - piros), addig az összetett Simpson-formula 3-3 pontra </a:t>
            </a:r>
            <a:br>
              <a:rPr lang="hu-HU" dirty="0" smtClean="0"/>
            </a:br>
            <a:r>
              <a:rPr lang="hu-HU" dirty="0" smtClean="0"/>
              <a:t>illeszt másodfokú görbéket, azaz parabolákat (zöld):</a:t>
            </a:r>
            <a:endParaRPr lang="hu-H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24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323659" y="2852936"/>
            <a:ext cx="4851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Éppen ezért az összetett Simpson formula esetén a részintervallumok száma páros kell, hogy legyen.</a:t>
            </a:r>
          </a:p>
          <a:p>
            <a:endParaRPr lang="hu-HU" dirty="0"/>
          </a:p>
          <a:p>
            <a:r>
              <a:rPr lang="hu-HU" dirty="0" smtClean="0"/>
              <a:t>Egy másik fontos észrevétel – a képlet felírásának szempontjából – hogy a 3-3 osztópont 1,4,1 súllyal  fog számítani.</a:t>
            </a:r>
          </a:p>
          <a:p>
            <a:r>
              <a:rPr lang="hu-HU" dirty="0" smtClean="0"/>
              <a:t>Ezért két parabola találkozásánál az 1-1 súlyok összeadódnak és a belső csatlakozási pontok 2 súllyal számítódnak.</a:t>
            </a:r>
          </a:p>
          <a:p>
            <a:r>
              <a:rPr lang="hu-HU" dirty="0" smtClean="0"/>
              <a:t>Ezért van az, hogy a felírandó képletben a súlyok a következőképpen alakulnak:</a:t>
            </a:r>
            <a:br>
              <a:rPr lang="hu-HU" dirty="0" smtClean="0"/>
            </a:br>
            <a:r>
              <a:rPr lang="hu-HU" dirty="0" smtClean="0"/>
              <a:t>1-4-2-4-2-4-…-4-2-4-1</a:t>
            </a:r>
            <a:endParaRPr lang="hu-HU" dirty="0" smtClean="0"/>
          </a:p>
        </p:txBody>
      </p:sp>
      <p:sp>
        <p:nvSpPr>
          <p:cNvPr id="5" name="Ellipszis 4"/>
          <p:cNvSpPr/>
          <p:nvPr/>
        </p:nvSpPr>
        <p:spPr>
          <a:xfrm>
            <a:off x="1259632" y="5013176"/>
            <a:ext cx="288032" cy="288032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2169666" y="4256732"/>
            <a:ext cx="288032" cy="288032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3131840" y="3429000"/>
            <a:ext cx="288032" cy="288032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9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Összetett Simpson-formula és hibaanalízise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/>
              <p:cNvSpPr txBox="1"/>
              <p:nvPr/>
            </p:nvSpPr>
            <p:spPr>
              <a:xfrm>
                <a:off x="323528" y="1556792"/>
                <a:ext cx="9028434" cy="5441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Tehát a korábban felvázoltak szerint az összetett Simpson-formula képlete a következő: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b="0" i="1" smtClean="0">
                              <a:latin typeface="Cambria Math"/>
                            </a:rPr>
                            <m:t>+4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/>
                                      <a:ea typeface="Cambria Math"/>
                                    </a:rPr>
                                    <m:t>p</m:t>
                                  </m:r>
                                  <m:r>
                                    <a:rPr lang="hu-HU" b="0" i="0" smtClean="0">
                                      <a:latin typeface="Cambria Math"/>
                                      <a:ea typeface="Cambria Math"/>
                                    </a:rPr>
                                    <m:t>á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/>
                                      <a:ea typeface="Cambria Math"/>
                                    </a:rPr>
                                    <m:t>ratlan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=2</m:t>
                                  </m:r>
                                </m:e>
                                <m:e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p</m:t>
                                  </m:r>
                                  <m: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á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ros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Továbbra is hangsúlyozzuk, hogy a részintervallumok száma (n) páros!</a:t>
                </a:r>
              </a:p>
              <a:p>
                <a:endParaRPr lang="hu-HU" dirty="0"/>
              </a:p>
              <a:p>
                <a:r>
                  <a:rPr lang="hu-HU" dirty="0" smtClean="0"/>
                  <a:t>Az összetett trapézformulához hasonlóan előzetes és utólagos hibabecslést is tudunk adni.</a:t>
                </a:r>
              </a:p>
              <a:p>
                <a:r>
                  <a:rPr lang="hu-HU" dirty="0" smtClean="0"/>
                  <a:t>Előbbi hibaképlete: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hu-HU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hu-HU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/>
                            </a:rPr>
                            <m:t>(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≤ 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180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, </m:t>
                      </m:r>
                      <m:r>
                        <a:rPr lang="hu-HU" b="0" i="1" smtClean="0">
                          <a:latin typeface="Cambria Math"/>
                        </a:rPr>
                        <m:t>𝑎h𝑜𝑙</m:t>
                      </m:r>
                      <m:r>
                        <a:rPr lang="hu-HU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≥ </m:t>
                      </m:r>
                      <m:func>
                        <m:func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hu-HU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(4)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Ez azt jelenti, hogy M</a:t>
                </a:r>
                <a:r>
                  <a:rPr lang="hu-HU" baseline="-25000" dirty="0" smtClean="0"/>
                  <a:t>4</a:t>
                </a:r>
                <a:r>
                  <a:rPr lang="hu-HU" dirty="0" smtClean="0"/>
                  <a:t> a függvény negyedik deriváltjának </a:t>
                </a:r>
                <a:r>
                  <a:rPr lang="hu-HU" dirty="0" err="1" smtClean="0"/>
                  <a:t>abszolútértékének</a:t>
                </a:r>
                <a:r>
                  <a:rPr lang="hu-HU" dirty="0" smtClean="0"/>
                  <a:t> felső korlátja.</a:t>
                </a:r>
              </a:p>
              <a:p>
                <a:endParaRPr lang="hu-HU" dirty="0"/>
              </a:p>
              <a:p>
                <a:r>
                  <a:rPr lang="hu-HU" dirty="0" smtClean="0"/>
                  <a:t>Az utólagos hibabecslés képlete jóval barátságosabb, de a részintervallumok száma nem </a:t>
                </a:r>
                <a:br>
                  <a:rPr lang="hu-HU" dirty="0" smtClean="0"/>
                </a:br>
                <a:r>
                  <a:rPr lang="hu-HU" dirty="0" smtClean="0"/>
                  <a:t>határozható meg vele. </a:t>
                </a:r>
                <a:r>
                  <a:rPr lang="hu-HU" dirty="0" smtClean="0">
                    <a:sym typeface="Wingdings" panose="05000000000000000000" pitchFamily="2" charset="2"/>
                  </a:rPr>
                  <a:t> </a:t>
                </a:r>
                <a:r>
                  <a:rPr lang="hu-HU" dirty="0" smtClean="0"/>
                  <a:t>Tehát ha valamilyen hibánál kisebbet szeretnénk elérni és a képlet </a:t>
                </a:r>
                <a:br>
                  <a:rPr lang="hu-HU" dirty="0" smtClean="0"/>
                </a:br>
                <a:r>
                  <a:rPr lang="hu-HU" dirty="0" smtClean="0"/>
                  <a:t>azt mutatja, hogy a hiba még ezen érték felett van, tovább kell(</a:t>
                </a:r>
                <a:r>
                  <a:rPr lang="hu-HU" dirty="0" err="1" smtClean="0"/>
                  <a:t>ene</a:t>
                </a:r>
                <a:r>
                  <a:rPr lang="hu-HU" dirty="0" smtClean="0"/>
                  <a:t>) sűríteni az intervallumot.</a:t>
                </a:r>
              </a:p>
              <a:p>
                <a:r>
                  <a:rPr lang="hu-HU" dirty="0" smtClean="0"/>
                  <a:t>A képlet a következő: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hu-HU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9028434" cy="5441361"/>
              </a:xfrm>
              <a:prstGeom prst="rect">
                <a:avLst/>
              </a:prstGeom>
              <a:blipFill rotWithShape="1">
                <a:blip r:embed="rId2"/>
                <a:stretch>
                  <a:fillRect l="-540" t="-5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3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Összetett Simpson formula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340768"/>
            <a:ext cx="867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Nézzünk egy konkrét példát: </a:t>
            </a:r>
            <a:r>
              <a:rPr lang="hu-HU" dirty="0" smtClean="0"/>
              <a:t>Adottak az alábbi, mérésből származó pontok és közelítsük az </a:t>
            </a:r>
            <a:br>
              <a:rPr lang="hu-HU" dirty="0" smtClean="0"/>
            </a:br>
            <a:r>
              <a:rPr lang="hu-HU" dirty="0" smtClean="0"/>
              <a:t>integrál értékét Simpson-formulával és végezzük el a hibabecslést!</a:t>
            </a: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60233"/>
              </p:ext>
            </p:extLst>
          </p:nvPr>
        </p:nvGraphicFramePr>
        <p:xfrm>
          <a:off x="171032" y="1987099"/>
          <a:ext cx="87214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03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7504" y="2852936"/>
            <a:ext cx="9007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Amennyiben a táblázatot nem mi írjuk fel, hanem meg van adva, célszerű elsőként ellenőrizni, </a:t>
            </a:r>
            <a:br>
              <a:rPr lang="hu-HU" dirty="0" smtClean="0"/>
            </a:br>
            <a:r>
              <a:rPr lang="hu-HU" dirty="0" smtClean="0"/>
              <a:t>hogy az osztópontok azonos távolságra vannak-e egymástól.</a:t>
            </a:r>
          </a:p>
          <a:p>
            <a:r>
              <a:rPr lang="hu-HU" dirty="0" smtClean="0"/>
              <a:t>Itt ez teljesül és le tudjuk olvasni a h értékét is két szomszédos osztópont különbségeként.</a:t>
            </a:r>
          </a:p>
          <a:p>
            <a:r>
              <a:rPr lang="hu-HU" dirty="0" smtClean="0"/>
              <a:t>Ebben a feladatban h=0.75</a:t>
            </a:r>
            <a:endParaRPr lang="hu-HU" dirty="0" smtClean="0"/>
          </a:p>
        </p:txBody>
      </p:sp>
      <p:sp>
        <p:nvSpPr>
          <p:cNvPr id="6" name="Lekerekített téglalap 5"/>
          <p:cNvSpPr/>
          <p:nvPr/>
        </p:nvSpPr>
        <p:spPr>
          <a:xfrm>
            <a:off x="755576" y="1987099"/>
            <a:ext cx="7914746" cy="361781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827584" y="1987098"/>
            <a:ext cx="1584176" cy="361781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79512" y="4053265"/>
            <a:ext cx="633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következő feladatunk már a képlet alapján a számítás elvégzése:</a:t>
            </a:r>
            <a:endParaRPr lang="hu-H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églalap 8"/>
              <p:cNvSpPr/>
              <p:nvPr/>
            </p:nvSpPr>
            <p:spPr>
              <a:xfrm>
                <a:off x="199984" y="4410932"/>
                <a:ext cx="8470338" cy="11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+4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p</m:t>
                                  </m:r>
                                  <m: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á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ratlan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2∙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=2</m:t>
                                  </m:r>
                                </m:e>
                                <m:e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p</m:t>
                                  </m:r>
                                  <m: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á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/>
                                      <a:ea typeface="Cambria Math"/>
                                    </a:rPr>
                                    <m:t>ros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84" y="4410932"/>
                <a:ext cx="8470338" cy="1126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/>
          <p:cNvSpPr txBox="1"/>
          <p:nvPr/>
        </p:nvSpPr>
        <p:spPr>
          <a:xfrm>
            <a:off x="107504" y="5537907"/>
            <a:ext cx="807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Biztos ami biztos, felírjuk, hogy melyik értéket mekkora súllyal vesszük figyelemb</a:t>
            </a:r>
            <a:r>
              <a:rPr lang="hu-HU" dirty="0" smtClean="0"/>
              <a:t>e…</a:t>
            </a:r>
            <a:endParaRPr lang="hu-HU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755576" y="2668270"/>
            <a:ext cx="779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   1                4              2               4                 2               4               2               4              1</a:t>
            </a:r>
            <a:endParaRPr lang="hu-HU" b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zövegdoboz 11"/>
              <p:cNvSpPr txBox="1"/>
              <p:nvPr/>
            </p:nvSpPr>
            <p:spPr>
              <a:xfrm>
                <a:off x="1" y="5907239"/>
                <a:ext cx="9144000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0.75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−1.7206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−0.2725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−0.6411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−0.7475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+2∙1+4∙2.7475+2∙2.6411+4∙2.2725+1∙3.7206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907239"/>
                <a:ext cx="9144000" cy="895310"/>
              </a:xfrm>
              <a:prstGeom prst="rect">
                <a:avLst/>
              </a:prstGeom>
              <a:blipFill rotWithShape="1">
                <a:blip r:embed="rId3"/>
                <a:stretch>
                  <a:fillRect b="-76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4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/>
              <p:cNvSpPr txBox="1"/>
              <p:nvPr/>
            </p:nvSpPr>
            <p:spPr>
              <a:xfrm>
                <a:off x="140949" y="3037602"/>
                <a:ext cx="9144000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0.75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−1.7206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−0.2725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−0.6411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−0.7475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+2∙1+4∙2.7475+2∙2.6411+4∙2.2725+1∙3.7206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9" y="3037602"/>
                <a:ext cx="9144000" cy="895310"/>
              </a:xfrm>
              <a:prstGeom prst="rect">
                <a:avLst/>
              </a:prstGeom>
              <a:blipFill rotWithShape="1">
                <a:blip r:embed="rId2"/>
                <a:stretch>
                  <a:fillRect b="-76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Összetett Simpson formula hibaanalízise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340768"/>
            <a:ext cx="867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Nézzünk egy konkrét példát: </a:t>
            </a:r>
            <a:r>
              <a:rPr lang="hu-HU" dirty="0" smtClean="0"/>
              <a:t>Adottak az alábbi, mérésből származó pontok és közelítsük az </a:t>
            </a:r>
            <a:br>
              <a:rPr lang="hu-HU" dirty="0" smtClean="0"/>
            </a:br>
            <a:r>
              <a:rPr lang="hu-HU" dirty="0" smtClean="0"/>
              <a:t>integrál értékét Simpson-formulával és végezzük el a hibabecslést!</a:t>
            </a: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47912"/>
              </p:ext>
            </p:extLst>
          </p:nvPr>
        </p:nvGraphicFramePr>
        <p:xfrm>
          <a:off x="171032" y="1987099"/>
          <a:ext cx="87214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03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781712" y="2641240"/>
            <a:ext cx="779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   1                4              2               4                 2               4               2               4              1</a:t>
            </a:r>
            <a:endParaRPr lang="hu-HU" b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zövegdoboz 11"/>
              <p:cNvSpPr txBox="1"/>
              <p:nvPr/>
            </p:nvSpPr>
            <p:spPr>
              <a:xfrm>
                <a:off x="1" y="5907239"/>
                <a:ext cx="9144000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0.75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−1.7206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−0.2725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−0.6411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−0.7475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+2∙1+4∙2.7475+2∙2.6411+4∙2.2725+1∙3.7206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907239"/>
                <a:ext cx="9144000" cy="895310"/>
              </a:xfrm>
              <a:prstGeom prst="rect">
                <a:avLst/>
              </a:prstGeom>
              <a:blipFill rotWithShape="1">
                <a:blip r:embed="rId3"/>
                <a:stretch>
                  <a:fillRect b="-76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zövegdoboz 13"/>
              <p:cNvSpPr txBox="1"/>
              <p:nvPr/>
            </p:nvSpPr>
            <p:spPr>
              <a:xfrm>
                <a:off x="899592" y="3932912"/>
                <a:ext cx="1754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=0.25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∙24=6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32912"/>
                <a:ext cx="17540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zövegdoboz 14"/>
              <p:cNvSpPr txBox="1"/>
              <p:nvPr/>
            </p:nvSpPr>
            <p:spPr>
              <a:xfrm>
                <a:off x="140949" y="4302244"/>
                <a:ext cx="86837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Tekintve, hogy a függvényt, amiből a táblázatunk származik, nem ismerjük (valójában igen: 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hu-H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b="0" i="1" smtClean="0">
                        <a:latin typeface="Cambria Math"/>
                      </a:rPr>
                      <m:t>+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hu-HU" dirty="0" smtClean="0"/>
                  <a:t>), ezért csak az utólagos hibabecslés képletét tudjuk használni:</a:t>
                </a:r>
                <a:endParaRPr lang="hu-HU" dirty="0" smtClean="0"/>
              </a:p>
            </p:txBody>
          </p:sp>
        </mc:Choice>
        <mc:Fallback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9" y="4302244"/>
                <a:ext cx="868372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61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églalap 15"/>
              <p:cNvSpPr/>
              <p:nvPr/>
            </p:nvSpPr>
            <p:spPr>
              <a:xfrm>
                <a:off x="2051720" y="4948575"/>
                <a:ext cx="413747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hu-HU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948575"/>
                <a:ext cx="4137478" cy="7260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/>
          <p:cNvSpPr txBox="1"/>
          <p:nvPr/>
        </p:nvSpPr>
        <p:spPr>
          <a:xfrm>
            <a:off x="140949" y="5674608"/>
            <a:ext cx="637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képlet szerint itt is minden második osztópontra lesz szükségünk.</a:t>
            </a:r>
            <a:endParaRPr lang="hu-HU" dirty="0" smtClean="0"/>
          </a:p>
        </p:txBody>
      </p:sp>
      <p:sp>
        <p:nvSpPr>
          <p:cNvPr id="18" name="Szövegdoboz 17"/>
          <p:cNvSpPr txBox="1"/>
          <p:nvPr/>
        </p:nvSpPr>
        <p:spPr>
          <a:xfrm>
            <a:off x="962948" y="2688874"/>
            <a:ext cx="75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1                                4                                  2                                4                               1</a:t>
            </a:r>
            <a:endParaRPr lang="hu-HU" b="1" dirty="0" smtClean="0">
              <a:solidFill>
                <a:srgbClr val="FF0000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781712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2559354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4414261" y="1987098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6141120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7986713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zövegdoboz 23"/>
              <p:cNvSpPr txBox="1"/>
              <p:nvPr/>
            </p:nvSpPr>
            <p:spPr>
              <a:xfrm>
                <a:off x="185089" y="6019681"/>
                <a:ext cx="777796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1.5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−1.7206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−0.6411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+2∙1+4∙2.6411+1∙3.7206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9" y="6019681"/>
                <a:ext cx="7777963" cy="6183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zövegdoboz 24"/>
              <p:cNvSpPr txBox="1"/>
              <p:nvPr/>
            </p:nvSpPr>
            <p:spPr>
              <a:xfrm>
                <a:off x="899592" y="6488668"/>
                <a:ext cx="162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=0.5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∙12=6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488668"/>
                <a:ext cx="162576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kerekített téglalap 25"/>
          <p:cNvSpPr/>
          <p:nvPr/>
        </p:nvSpPr>
        <p:spPr>
          <a:xfrm>
            <a:off x="962948" y="5907239"/>
            <a:ext cx="656724" cy="421597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1085965" y="548994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!!!</a:t>
            </a:r>
            <a:endParaRPr lang="hu-H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6" grpId="1" animBg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/>
              <p:cNvSpPr txBox="1"/>
              <p:nvPr/>
            </p:nvSpPr>
            <p:spPr>
              <a:xfrm>
                <a:off x="140949" y="3037602"/>
                <a:ext cx="9144000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0.75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−1.7206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−0.2725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−0.6411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−0.7475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+2∙1+4∙2.7475+2∙2.6411+4∙2.2725+1∙3.7206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9" y="3037602"/>
                <a:ext cx="9144000" cy="895310"/>
              </a:xfrm>
              <a:prstGeom prst="rect">
                <a:avLst/>
              </a:prstGeom>
              <a:blipFill rotWithShape="1">
                <a:blip r:embed="rId2"/>
                <a:stretch>
                  <a:fillRect b="-76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Összetett Simpson formula hibaanalízise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340768"/>
            <a:ext cx="867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Nézzünk egy konkrét példát: </a:t>
            </a:r>
            <a:r>
              <a:rPr lang="hu-HU" dirty="0" smtClean="0"/>
              <a:t>Adottak az alábbi, mérésből származó pontok és közelítsük az </a:t>
            </a:r>
            <a:br>
              <a:rPr lang="hu-HU" dirty="0" smtClean="0"/>
            </a:br>
            <a:r>
              <a:rPr lang="hu-HU" dirty="0" smtClean="0"/>
              <a:t>integrál értékét Simpson-formulával és végezzük el a hibabecslést!</a:t>
            </a:r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47993"/>
              </p:ext>
            </p:extLst>
          </p:nvPr>
        </p:nvGraphicFramePr>
        <p:xfrm>
          <a:off x="171032" y="1987099"/>
          <a:ext cx="87214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03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zövegdoboz 13"/>
              <p:cNvSpPr txBox="1"/>
              <p:nvPr/>
            </p:nvSpPr>
            <p:spPr>
              <a:xfrm>
                <a:off x="899592" y="3932912"/>
                <a:ext cx="1754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=0.25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∙24=6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32912"/>
                <a:ext cx="175400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églalap 15"/>
              <p:cNvSpPr/>
              <p:nvPr/>
            </p:nvSpPr>
            <p:spPr>
              <a:xfrm>
                <a:off x="2051720" y="4948575"/>
                <a:ext cx="413747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hu-HU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948575"/>
                <a:ext cx="4137478" cy="7260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kerekített téglalap 18"/>
          <p:cNvSpPr/>
          <p:nvPr/>
        </p:nvSpPr>
        <p:spPr>
          <a:xfrm>
            <a:off x="781712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2559354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4414261" y="1987098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6141120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7986713" y="1987099"/>
            <a:ext cx="837960" cy="70177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zövegdoboz 23"/>
              <p:cNvSpPr txBox="1"/>
              <p:nvPr/>
            </p:nvSpPr>
            <p:spPr>
              <a:xfrm>
                <a:off x="185089" y="6019681"/>
                <a:ext cx="7776360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1.5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−1.7206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−0.6411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+2∙1+4∙2.6411+1∙3.7206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             =0.5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∙12=6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9" y="6019681"/>
                <a:ext cx="7776360" cy="8953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églalap 27"/>
              <p:cNvSpPr/>
              <p:nvPr/>
            </p:nvSpPr>
            <p:spPr>
              <a:xfrm>
                <a:off x="149854" y="5191238"/>
                <a:ext cx="4137478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hu-HU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8" name="Téglalap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54" y="5191238"/>
                <a:ext cx="4137478" cy="7260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zövegdoboz 28"/>
              <p:cNvSpPr txBox="1"/>
              <p:nvPr/>
            </p:nvSpPr>
            <p:spPr>
              <a:xfrm>
                <a:off x="140949" y="4295928"/>
                <a:ext cx="7776360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1.5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−1.7206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+4∙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−0.6411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+2∙1+4∙2.6411+1∙3.7206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             =0.5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∙12=6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9" y="4295928"/>
                <a:ext cx="7776360" cy="8953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églalap 29"/>
              <p:cNvSpPr/>
              <p:nvPr/>
            </p:nvSpPr>
            <p:spPr>
              <a:xfrm>
                <a:off x="58381" y="6137055"/>
                <a:ext cx="5492209" cy="726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hu-HU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6−6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0" name="Téglalap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" y="6137055"/>
                <a:ext cx="5492209" cy="7260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185089" y="5836033"/>
            <a:ext cx="272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Behelyettesítve a képletbe:</a:t>
            </a:r>
            <a:endParaRPr 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5550590" y="5833172"/>
            <a:ext cx="3650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Tekintve, hogy a hiba 0-nak adódott, </a:t>
            </a:r>
            <a:br>
              <a:rPr lang="hu-HU" dirty="0" smtClean="0"/>
            </a:br>
            <a:r>
              <a:rPr lang="hu-HU" dirty="0" smtClean="0"/>
              <a:t>ez azt jelenti, hogy az integrál értéke </a:t>
            </a:r>
            <a:br>
              <a:rPr lang="hu-HU" dirty="0" smtClean="0"/>
            </a:br>
            <a:r>
              <a:rPr lang="hu-HU" dirty="0" smtClean="0"/>
              <a:t>pontosan 6-tal egyezik meg.</a:t>
            </a:r>
            <a:endParaRPr lang="hu-HU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4152042" y="4743583"/>
            <a:ext cx="504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hibaképlet alkalmazásának fontos feltétele, hogy a részintervallumok száma osztható legyen 4-gyel, mivel n alapból páros és még tovább osztjuk 2-vel, ami egész kell, hogy legyen!</a:t>
            </a:r>
            <a:endParaRPr lang="hu-HU" b="1" dirty="0" smtClean="0"/>
          </a:p>
        </p:txBody>
      </p:sp>
      <p:sp>
        <p:nvSpPr>
          <p:cNvPr id="8" name="Lekerekített téglalap 7"/>
          <p:cNvSpPr/>
          <p:nvPr/>
        </p:nvSpPr>
        <p:spPr>
          <a:xfrm>
            <a:off x="3635896" y="5554254"/>
            <a:ext cx="144016" cy="281779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5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8" grpId="0"/>
      <p:bldP spid="29" grpId="0"/>
      <p:bldP spid="30" grpId="0"/>
      <p:bldP spid="5" grpId="0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Összetett Simpson-formula hibaanalízise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17492"/>
              </p:ext>
            </p:extLst>
          </p:nvPr>
        </p:nvGraphicFramePr>
        <p:xfrm>
          <a:off x="107504" y="1556792"/>
          <a:ext cx="87214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03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/>
              <p:cNvSpPr/>
              <p:nvPr/>
            </p:nvSpPr>
            <p:spPr>
              <a:xfrm>
                <a:off x="107504" y="3418764"/>
                <a:ext cx="2781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hu-HU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hu-HU" b="0" i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hu-HU" i="1">
                          <a:latin typeface="Cambria Math"/>
                        </a:rPr>
                        <m:t>+</m:t>
                      </m:r>
                      <m:r>
                        <a:rPr lang="hu-HU" i="1">
                          <a:latin typeface="Cambria Math"/>
                        </a:rPr>
                        <m:t>𝑥</m:t>
                      </m:r>
                      <m:r>
                        <a:rPr lang="hu-HU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hu-HU" i="1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18764"/>
                <a:ext cx="278140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/>
              <p:cNvSpPr txBox="1"/>
              <p:nvPr/>
            </p:nvSpPr>
            <p:spPr>
              <a:xfrm>
                <a:off x="0" y="2505670"/>
                <a:ext cx="91888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Mivel korábban elhangzott, hogy az y értékek a következő képletből származnak, ezért előzetes </a:t>
                </a:r>
                <a:br>
                  <a:rPr lang="hu-HU" dirty="0" smtClean="0"/>
                </a:br>
                <a:r>
                  <a:rPr lang="hu-HU" dirty="0" smtClean="0"/>
                  <a:t>hibabecslést is adhatunk és megkaphatjuk, hogy hány részintervallum szükséges ahhoz, hogy pl. 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=0.005</m:t>
                    </m:r>
                  </m:oMath>
                </a14:m>
                <a:r>
                  <a:rPr lang="hu-HU" dirty="0" smtClean="0"/>
                  <a:t> alatt legyen a hiba.  </a:t>
                </a:r>
                <a:endParaRPr lang="hu-HU" dirty="0" smtClean="0"/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5670"/>
                <a:ext cx="918886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31" t="-3289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églalap 5"/>
              <p:cNvSpPr/>
              <p:nvPr/>
            </p:nvSpPr>
            <p:spPr>
              <a:xfrm>
                <a:off x="2483768" y="3775030"/>
                <a:ext cx="7106446" cy="726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hu-H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hu-HU" i="1">
                              <a:latin typeface="Cambria Math"/>
                            </a:rPr>
                            <m:t>(</m:t>
                          </m:r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r>
                            <a:rPr lang="hu-HU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hu-HU" i="1">
                          <a:latin typeface="Cambria Math"/>
                        </a:rPr>
                        <m:t>≤ 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hu-H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180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, </m:t>
                      </m:r>
                      <m:r>
                        <a:rPr lang="hu-HU" i="1">
                          <a:latin typeface="Cambria Math"/>
                        </a:rPr>
                        <m:t>𝑎h𝑜𝑙</m:t>
                      </m:r>
                      <m:r>
                        <a:rPr lang="hu-HU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≥ </m:t>
                      </m:r>
                      <m:func>
                        <m:funcPr>
                          <m:ctrlPr>
                            <a:rPr lang="hu-HU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/>
                                    </a:rPr>
                                    <m:t>(4)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75030"/>
                <a:ext cx="7106446" cy="7260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107504" y="3788096"/>
            <a:ext cx="256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hibaképlet a következő:</a:t>
            </a:r>
            <a:endParaRPr lang="hu-H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zövegdoboz 7"/>
              <p:cNvSpPr txBox="1"/>
              <p:nvPr/>
            </p:nvSpPr>
            <p:spPr>
              <a:xfrm>
                <a:off x="107504" y="4725144"/>
                <a:ext cx="4823756" cy="149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Tehát meg kell határoznunk a negyedik deriváltat: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u-H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hu-HU" b="0" i="1" smtClean="0">
                        <a:latin typeface="Cambria Math"/>
                      </a:rPr>
                      <m:t>+1 </m:t>
                    </m:r>
                  </m:oMath>
                </a14:m>
                <a:r>
                  <a:rPr lang="hu-HU" b="0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hu-H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hu-H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𝑓</m:t>
                    </m:r>
                    <m:r>
                      <a:rPr lang="hu-HU" i="1" dirty="0" smtClean="0">
                        <a:latin typeface="Cambria Math"/>
                      </a:rPr>
                      <m:t>’’’</m:t>
                    </m:r>
                    <m:d>
                      <m:dPr>
                        <m:ctrlPr>
                          <a:rPr lang="hu-HU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hu-HU" b="0" i="1" dirty="0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dirty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hu-HU" b="0" i="1" dirty="0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hu-HU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u-H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hu-HU" dirty="0" smtClean="0"/>
                  <a:t> </a:t>
                </a:r>
                <a:endParaRPr lang="hu-HU" dirty="0" smtClean="0"/>
              </a:p>
            </p:txBody>
          </p:sp>
        </mc:Choice>
        <mc:Fallback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25144"/>
                <a:ext cx="4823756" cy="1495922"/>
              </a:xfrm>
              <a:prstGeom prst="rect">
                <a:avLst/>
              </a:prstGeom>
              <a:blipFill rotWithShape="1">
                <a:blip r:embed="rId5"/>
                <a:stretch>
                  <a:fillRect l="-1138" t="-2033" r="-379" b="-20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2092065" y="5013176"/>
            <a:ext cx="705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Mivel sin x a [-3, 3] intervallumon -1 és 1 közé esik – </a:t>
            </a:r>
            <a:r>
              <a:rPr lang="hu-HU" dirty="0" err="1" smtClean="0"/>
              <a:t>abszolútértékben</a:t>
            </a:r>
            <a:r>
              <a:rPr lang="hu-HU" dirty="0" smtClean="0"/>
              <a:t> 0 és 1 közé, ezért M</a:t>
            </a:r>
            <a:r>
              <a:rPr lang="hu-HU" baseline="-25000" dirty="0" smtClean="0"/>
              <a:t>4</a:t>
            </a:r>
            <a:r>
              <a:rPr lang="hu-HU" dirty="0" smtClean="0"/>
              <a:t>, mint ennek felső korlátja, 1-gyel egyezik meg.</a:t>
            </a:r>
          </a:p>
          <a:p>
            <a:r>
              <a:rPr lang="hu-HU" dirty="0" smtClean="0"/>
              <a:t>Behelyettesítve a képletbe:</a:t>
            </a:r>
            <a:endParaRPr lang="hu-H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/>
              <p:cNvSpPr txBox="1"/>
              <p:nvPr/>
            </p:nvSpPr>
            <p:spPr>
              <a:xfrm>
                <a:off x="2829469" y="5895047"/>
                <a:ext cx="2585901" cy="65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(3−(−3))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180 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hu-HU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hu-HU" b="0" i="1" smtClean="0">
                          <a:latin typeface="Cambria Math"/>
                        </a:rPr>
                        <m:t>≤0.005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69" y="5895047"/>
                <a:ext cx="2585901" cy="6520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kerekített téglalap 10"/>
          <p:cNvSpPr/>
          <p:nvPr/>
        </p:nvSpPr>
        <p:spPr>
          <a:xfrm>
            <a:off x="755576" y="1556792"/>
            <a:ext cx="633497" cy="360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8028384" y="1556792"/>
            <a:ext cx="633497" cy="360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5301283" y="3770503"/>
            <a:ext cx="1214933" cy="730559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12917" y="3063721"/>
            <a:ext cx="1059408" cy="355044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8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numerikus integrálásról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50420" y="1340768"/>
                <a:ext cx="9156609" cy="5183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A numerikus integrálás témaköre több probléma megoldására is alkalmazható.</a:t>
                </a:r>
              </a:p>
              <a:p>
                <a:endParaRPr lang="hu-HU" dirty="0"/>
              </a:p>
              <a:p>
                <a:r>
                  <a:rPr lang="hu-HU" dirty="0" smtClean="0"/>
                  <a:t>Mint tudjuk, az integrálás az adott függvény és az x tengely által közrezárt terület előjeles </a:t>
                </a:r>
                <a:br>
                  <a:rPr lang="hu-HU" dirty="0" smtClean="0"/>
                </a:br>
                <a:r>
                  <a:rPr lang="hu-HU" dirty="0" smtClean="0"/>
                  <a:t>méretét határozza meg.</a:t>
                </a:r>
                <a:br>
                  <a:rPr lang="hu-HU" dirty="0" smtClean="0"/>
                </a:br>
                <a:endParaRPr lang="hu-HU" dirty="0" smtClean="0"/>
              </a:p>
              <a:p>
                <a:r>
                  <a:rPr lang="hu-HU" dirty="0" smtClean="0"/>
                  <a:t>Az </a:t>
                </a:r>
                <a:r>
                  <a:rPr lang="hu-HU" dirty="0"/>
                  <a:t>első </a:t>
                </a:r>
                <a:r>
                  <a:rPr lang="hu-HU" dirty="0" smtClean="0"/>
                  <a:t>probléma az lehet, ha a függvény nem integrálható. </a:t>
                </a:r>
                <a:br>
                  <a:rPr lang="hu-HU" dirty="0" smtClean="0"/>
                </a:br>
                <a:r>
                  <a:rPr lang="hu-HU" dirty="0" smtClean="0"/>
                  <a:t>Tipikus példa erre a Gauss-görbét leíró függvény: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hu-HU" b="0" i="1" smtClean="0">
                        <a:latin typeface="Cambria Math"/>
                      </a:rPr>
                      <m:t>.</m:t>
                    </m:r>
                  </m:oMath>
                </a14:m>
                <a:endParaRPr lang="hu-HU" b="0" dirty="0" smtClean="0"/>
              </a:p>
              <a:p>
                <a:r>
                  <a:rPr lang="hu-HU" dirty="0" smtClean="0"/>
                  <a:t>Numerikus integrálással azonban tetszőlegesen jó becslést tudunk adni az integrál értékére.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A második problémakör, amikor az adataink mérésekből származnak.</a:t>
                </a:r>
              </a:p>
              <a:p>
                <a:r>
                  <a:rPr lang="hu-HU" dirty="0" smtClean="0"/>
                  <a:t>Talán jó példa lehet, hogy határozzuk meg egy testen végzett munkát annak elmozdulása során. </a:t>
                </a:r>
              </a:p>
              <a:p>
                <a:r>
                  <a:rPr lang="hu-HU" dirty="0" smtClean="0"/>
                  <a:t>Ehhez folyamatosan nem tudjuk mérni a testet érő erőt, azonban bizonyos (szabályos) </a:t>
                </a:r>
                <a:br>
                  <a:rPr lang="hu-HU" dirty="0" smtClean="0"/>
                </a:br>
                <a:r>
                  <a:rPr lang="hu-HU" dirty="0" smtClean="0"/>
                  <a:t>időközönként ezt megtehető.</a:t>
                </a:r>
                <a:endParaRPr lang="hu-HU" dirty="0"/>
              </a:p>
              <a:p>
                <a:pPr/>
                <a:r>
                  <a:rPr lang="hu-HU" dirty="0" smtClean="0"/>
                  <a:t>A testen végzett munka, amíg az A pozícióból a B pozícióba jut, a </a:t>
                </a:r>
                <a:r>
                  <a:rPr lang="hu-HU" i="1" dirty="0" smtClean="0">
                    <a:latin typeface="Cambria Math"/>
                  </a:rPr>
                  <a:t/>
                </a:r>
                <a:br>
                  <a:rPr lang="hu-HU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𝑊</m:t>
                      </m:r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u-H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𝐵</m:t>
                          </m:r>
                        </m:sup>
                        <m:e>
                          <m:r>
                            <a:rPr lang="hu-HU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r>
                  <a:rPr lang="hu-HU" dirty="0" smtClean="0"/>
                  <a:t/>
                </a:r>
                <a:br>
                  <a:rPr lang="hu-HU" dirty="0" smtClean="0"/>
                </a:br>
                <a:r>
                  <a:rPr lang="hu-HU" dirty="0" smtClean="0"/>
                  <a:t>képlettel határozható meg. </a:t>
                </a:r>
              </a:p>
              <a:p>
                <a:r>
                  <a:rPr lang="hu-HU" dirty="0" smtClean="0"/>
                  <a:t>W értéke numerikus integrálással megbecsülhető a menet közben mért értékek segítségével.</a:t>
                </a: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" y="1340768"/>
                <a:ext cx="9156609" cy="5183342"/>
              </a:xfrm>
              <a:prstGeom prst="rect">
                <a:avLst/>
              </a:prstGeom>
              <a:blipFill rotWithShape="1">
                <a:blip r:embed="rId2"/>
                <a:stretch>
                  <a:fillRect l="-533" t="-588" b="-9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4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Összetett Simpson-formula hibaanalízise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24617"/>
              </p:ext>
            </p:extLst>
          </p:nvPr>
        </p:nvGraphicFramePr>
        <p:xfrm>
          <a:off x="107504" y="1556792"/>
          <a:ext cx="87214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03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  <a:gridCol w="91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-1.7206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-0.7475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2.7475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2.6411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2.2725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3.7206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/>
              <p:cNvSpPr txBox="1"/>
              <p:nvPr/>
            </p:nvSpPr>
            <p:spPr>
              <a:xfrm>
                <a:off x="2829469" y="5895047"/>
                <a:ext cx="2585901" cy="65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(3−(−3))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180 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hu-HU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hu-HU" b="0" i="1" smtClean="0">
                          <a:latin typeface="Cambria Math"/>
                        </a:rPr>
                        <m:t>≤0.005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69" y="5895047"/>
                <a:ext cx="2585901" cy="6520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zövegdoboz 14"/>
              <p:cNvSpPr txBox="1"/>
              <p:nvPr/>
            </p:nvSpPr>
            <p:spPr>
              <a:xfrm>
                <a:off x="243567" y="2515547"/>
                <a:ext cx="2585901" cy="65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(3−(−3))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180 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hu-HU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hu-HU" b="0" i="1" smtClean="0">
                          <a:latin typeface="Cambria Math"/>
                        </a:rPr>
                        <m:t>≤0.005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7" y="2515547"/>
                <a:ext cx="2585901" cy="6520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zövegdoboz 15"/>
          <p:cNvSpPr txBox="1"/>
          <p:nvPr/>
        </p:nvSpPr>
        <p:spPr>
          <a:xfrm>
            <a:off x="3131841" y="263691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továbbiakban annyi a feladatunk, hogy megoldjuk az egyenlőtlenséget.</a:t>
            </a:r>
            <a:endParaRPr lang="hu-H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zövegdoboz 16"/>
              <p:cNvSpPr txBox="1"/>
              <p:nvPr/>
            </p:nvSpPr>
            <p:spPr>
              <a:xfrm>
                <a:off x="223159" y="3283243"/>
                <a:ext cx="2606309" cy="135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180 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≤0.005</m:t>
                      </m:r>
                    </m:oMath>
                  </m:oMathPara>
                </a14:m>
                <a:endParaRPr lang="hu-HU" b="0" dirty="0" smtClean="0"/>
              </a:p>
              <a:p>
                <a:endParaRPr lang="hu-HU" sz="800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8640≤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hu-HU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9.6411≤</m:t>
                      </m:r>
                      <m:r>
                        <a:rPr lang="hu-HU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hu-HU" b="0" dirty="0" smtClean="0"/>
              </a:p>
            </p:txBody>
          </p:sp>
        </mc:Choice>
        <mc:Fallback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9" y="3283243"/>
                <a:ext cx="2606309" cy="13599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/>
          <p:cNvSpPr txBox="1"/>
          <p:nvPr/>
        </p:nvSpPr>
        <p:spPr>
          <a:xfrm>
            <a:off x="196659" y="4561831"/>
            <a:ext cx="7020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Tehát legalább 10 részintervallumra kellene osztani a [-3, 3] intervallumot ahhoz, hogy a hiba az összetett Simpson-formulával 0.005 alatt legyen.</a:t>
            </a:r>
          </a:p>
          <a:p>
            <a:r>
              <a:rPr lang="hu-HU" dirty="0" smtClean="0"/>
              <a:t>Azonban mint láttuk, már 8 részintervallumra osztva az intervallumot, megkaptuk az integrál pontos értékét.</a:t>
            </a:r>
          </a:p>
          <a:p>
            <a:r>
              <a:rPr lang="hu-HU" dirty="0" smtClean="0"/>
              <a:t>Szeretném továbbá felhívni a figyelmet, hogy összetett Simpson formula esetén mindig páros darab részintervallum kell. Tehát ha pl. azt kaptuk volna, hogy 8.2344-nél nagyobb az n, akkor is 10 részintervallumra osztandó az eredeti intervallum.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923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Összetett trapézformula és összetett Simpson-formula </a:t>
            </a:r>
            <a:r>
              <a:rPr lang="hu-HU" dirty="0" err="1" smtClean="0"/>
              <a:t>MATLAB-ban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700808"/>
            <a:ext cx="70130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Első lépésként meg kell adnunk az x osztópontjait az [a,b] intervallumon, </a:t>
            </a:r>
            <a:br>
              <a:rPr lang="hu-HU" dirty="0" smtClean="0"/>
            </a:br>
            <a:r>
              <a:rPr lang="hu-HU" dirty="0" smtClean="0"/>
              <a:t>n egyenlő részre osztva azt:</a:t>
            </a:r>
            <a:br>
              <a:rPr lang="hu-HU" dirty="0" smtClean="0"/>
            </a:br>
            <a:r>
              <a:rPr lang="hu-HU" dirty="0" smtClean="0"/>
              <a:t>x=</a:t>
            </a:r>
            <a:r>
              <a:rPr lang="hu-HU" dirty="0" err="1" smtClean="0"/>
              <a:t>linspace</a:t>
            </a:r>
            <a:r>
              <a:rPr lang="hu-HU" dirty="0" smtClean="0"/>
              <a:t>(a,b,n+1)</a:t>
            </a:r>
          </a:p>
          <a:p>
            <a:endParaRPr lang="hu-HU" dirty="0" smtClean="0"/>
          </a:p>
          <a:p>
            <a:r>
              <a:rPr lang="hu-HU" dirty="0" smtClean="0"/>
              <a:t>vagy h lépésközzel: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x=a:h:b</a:t>
            </a:r>
          </a:p>
          <a:p>
            <a:endParaRPr lang="hu-HU" dirty="0"/>
          </a:p>
          <a:p>
            <a:r>
              <a:rPr lang="hu-HU" dirty="0" smtClean="0"/>
              <a:t>Ezt követően meghatározzuk vagy megadjuk az y értékeit.</a:t>
            </a:r>
          </a:p>
          <a:p>
            <a:endParaRPr lang="hu-HU" dirty="0" smtClean="0"/>
          </a:p>
          <a:p>
            <a:r>
              <a:rPr lang="hu-HU" dirty="0" smtClean="0"/>
              <a:t>Ha ismert a függvény, annak segítségével adjuk meg az y-t:</a:t>
            </a:r>
            <a:br>
              <a:rPr lang="hu-HU" dirty="0" smtClean="0"/>
            </a:br>
            <a:r>
              <a:rPr lang="hu-HU" dirty="0" err="1" smtClean="0"/>
              <a:t>Pl</a:t>
            </a:r>
            <a:r>
              <a:rPr lang="hu-HU" dirty="0" smtClean="0"/>
              <a:t>: y=sin(x)+2.^x+3*log(x)    stb. </a:t>
            </a:r>
          </a:p>
          <a:p>
            <a:endParaRPr lang="hu-HU" dirty="0"/>
          </a:p>
          <a:p>
            <a:r>
              <a:rPr lang="hu-HU" dirty="0" smtClean="0"/>
              <a:t>Ha nem ismert a függvény, az y értékeit vektorként is bevihetjük: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y=[-2  3  -4   …]</a:t>
            </a:r>
          </a:p>
          <a:p>
            <a:endParaRPr lang="hu-HU" dirty="0"/>
          </a:p>
          <a:p>
            <a:r>
              <a:rPr lang="hu-HU" dirty="0" smtClean="0"/>
              <a:t>A következőkben ezzel az x és y vektorpárral fogunk dolgozni</a:t>
            </a:r>
          </a:p>
        </p:txBody>
      </p:sp>
    </p:spTree>
    <p:extLst>
      <p:ext uri="{BB962C8B-B14F-4D97-AF65-F5344CB8AC3E}">
        <p14:creationId xmlns:p14="http://schemas.microsoft.com/office/powerpoint/2010/main" val="24160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Összetett trapézformula </a:t>
            </a:r>
            <a:r>
              <a:rPr lang="hu-HU" dirty="0" err="1" smtClean="0"/>
              <a:t>MATLAB-ban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0163"/>
            <a:ext cx="4015252" cy="284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491880" y="1628800"/>
            <a:ext cx="57687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függvény eredménye T, a felhasznált paraméterek </a:t>
            </a:r>
            <a:br>
              <a:rPr lang="hu-HU" dirty="0" smtClean="0"/>
            </a:br>
            <a:r>
              <a:rPr lang="hu-HU" dirty="0" smtClean="0"/>
              <a:t>az x és y vektor.</a:t>
            </a:r>
          </a:p>
          <a:p>
            <a:r>
              <a:rPr lang="hu-HU" dirty="0" smtClean="0"/>
              <a:t>A második sorban meghatározzuk az x vektor hosszát,</a:t>
            </a:r>
            <a:br>
              <a:rPr lang="hu-HU" dirty="0" smtClean="0"/>
            </a:br>
            <a:r>
              <a:rPr lang="hu-HU" dirty="0" smtClean="0"/>
              <a:t>hiszen enélkül nem tudnánk, mely elemeket milyen </a:t>
            </a:r>
            <a:br>
              <a:rPr lang="hu-HU" dirty="0" smtClean="0"/>
            </a:br>
            <a:r>
              <a:rPr lang="hu-HU" dirty="0" smtClean="0"/>
              <a:t>súllyal kell összeadni.</a:t>
            </a:r>
          </a:p>
          <a:p>
            <a:r>
              <a:rPr lang="hu-HU" dirty="0" smtClean="0"/>
              <a:t>A harmadik sorban kiszámoljuk h értékét, mint az x vektor</a:t>
            </a:r>
            <a:br>
              <a:rPr lang="hu-HU" dirty="0" smtClean="0"/>
            </a:br>
            <a:r>
              <a:rPr lang="hu-HU" dirty="0" smtClean="0"/>
              <a:t>első két elemének különbsége.</a:t>
            </a:r>
          </a:p>
          <a:p>
            <a:r>
              <a:rPr lang="hu-HU" dirty="0" smtClean="0"/>
              <a:t>A negyedik sorban elkészítjük a zárójelben lévő érték </a:t>
            </a:r>
            <a:br>
              <a:rPr lang="hu-HU" dirty="0" smtClean="0"/>
            </a:br>
            <a:r>
              <a:rPr lang="hu-HU" dirty="0" smtClean="0"/>
              <a:t>kezdő elemét (amelyet majd a nyolcadik sorban szorzunk</a:t>
            </a:r>
            <a:br>
              <a:rPr lang="hu-HU" dirty="0" smtClean="0"/>
            </a:br>
            <a:r>
              <a:rPr lang="hu-HU" dirty="0" smtClean="0"/>
              <a:t>h/2-vel)</a:t>
            </a:r>
          </a:p>
          <a:p>
            <a:r>
              <a:rPr lang="hu-HU" dirty="0" smtClean="0"/>
              <a:t>Az 5-7 sorokban a kezdő értékhez (azaz az eggyel súlyozott</a:t>
            </a:r>
            <a:br>
              <a:rPr lang="hu-HU" dirty="0" smtClean="0"/>
            </a:br>
            <a:r>
              <a:rPr lang="hu-HU" dirty="0" smtClean="0"/>
              <a:t>értékek összegéhez) hozzáadjuk a belső osztópontokban </a:t>
            </a:r>
            <a:br>
              <a:rPr lang="hu-HU" dirty="0" smtClean="0"/>
            </a:br>
            <a:r>
              <a:rPr lang="hu-HU" dirty="0" smtClean="0"/>
              <a:t>felvett érték kétszeresét. </a:t>
            </a:r>
            <a:r>
              <a:rPr lang="hu-HU" dirty="0" smtClean="0"/>
              <a:t>Így végül megkapjuk azt a számot, </a:t>
            </a:r>
            <a:br>
              <a:rPr lang="hu-HU" dirty="0" smtClean="0"/>
            </a:br>
            <a:r>
              <a:rPr lang="hu-HU" dirty="0" smtClean="0"/>
              <a:t>amit h/2-vel szorzunk.</a:t>
            </a:r>
          </a:p>
          <a:p>
            <a:r>
              <a:rPr lang="hu-HU" dirty="0" smtClean="0"/>
              <a:t>A nyolcadik sorban elvégezzük a szorzást és így megkapjuk</a:t>
            </a:r>
            <a:br>
              <a:rPr lang="hu-HU" dirty="0" smtClean="0"/>
            </a:br>
            <a:r>
              <a:rPr lang="hu-HU" dirty="0" smtClean="0"/>
              <a:t>az összetett trapéz formula eredményét.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572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Összetett Simpson-formula </a:t>
            </a:r>
            <a:r>
              <a:rPr lang="hu-HU" sz="3600" dirty="0" err="1" smtClean="0"/>
              <a:t>MATLAB-ban</a:t>
            </a:r>
            <a:r>
              <a:rPr lang="hu-HU" sz="3600" dirty="0"/>
              <a:t>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(1. változat)</a:t>
            </a:r>
            <a:endParaRPr lang="hu-H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4950"/>
            <a:ext cx="4303679" cy="379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03848" y="1916832"/>
            <a:ext cx="60097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Összetett Simpson-formula esetén a fő különbség az összetett </a:t>
            </a:r>
            <a:br>
              <a:rPr lang="hu-HU" dirty="0" smtClean="0"/>
            </a:br>
            <a:r>
              <a:rPr lang="hu-HU" dirty="0" smtClean="0"/>
              <a:t>trapéz formulához képest, hogy a belső osztópontokban nem </a:t>
            </a:r>
            <a:br>
              <a:rPr lang="hu-HU" dirty="0" smtClean="0"/>
            </a:br>
            <a:r>
              <a:rPr lang="hu-HU" dirty="0" smtClean="0"/>
              <a:t>minden elemet 2-vel szorzunk, valamint a végén nem h/2-vel,</a:t>
            </a:r>
            <a:br>
              <a:rPr lang="hu-HU" dirty="0" smtClean="0"/>
            </a:br>
            <a:r>
              <a:rPr lang="hu-HU" dirty="0" smtClean="0"/>
              <a:t>hanem h/3-mal szorozzuk a megkapott összeget.</a:t>
            </a:r>
          </a:p>
          <a:p>
            <a:r>
              <a:rPr lang="hu-HU" dirty="0" smtClean="0"/>
              <a:t>Itt a</a:t>
            </a:r>
            <a:r>
              <a:rPr lang="hu-HU" dirty="0" smtClean="0"/>
              <a:t> függvény eredménye S, a felhasznált paraméterek </a:t>
            </a:r>
            <a:br>
              <a:rPr lang="hu-HU" dirty="0" smtClean="0"/>
            </a:br>
            <a:r>
              <a:rPr lang="hu-HU" dirty="0" smtClean="0"/>
              <a:t>az x és y vektor.</a:t>
            </a:r>
          </a:p>
          <a:p>
            <a:r>
              <a:rPr lang="hu-HU" dirty="0" smtClean="0"/>
              <a:t>A második-</a:t>
            </a:r>
            <a:r>
              <a:rPr lang="hu-HU" dirty="0" smtClean="0"/>
              <a:t>harmadik-negyedik sor megegyezik az </a:t>
            </a:r>
            <a:br>
              <a:rPr lang="hu-HU" dirty="0" smtClean="0"/>
            </a:br>
            <a:r>
              <a:rPr lang="hu-HU" dirty="0" smtClean="0"/>
              <a:t>összetett trapézformulára írt függvénnyel.</a:t>
            </a:r>
          </a:p>
          <a:p>
            <a:r>
              <a:rPr lang="hu-HU" dirty="0" smtClean="0"/>
              <a:t>Az 5-7 sorokban a kezdő értékhez (azaz az eggyel súlyozott</a:t>
            </a:r>
            <a:br>
              <a:rPr lang="hu-HU" dirty="0" smtClean="0"/>
            </a:br>
            <a:r>
              <a:rPr lang="hu-HU" dirty="0" smtClean="0"/>
              <a:t>értékek összegéhez) hozzáadjuk a 4 súllyal számító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osztópontokban felvett érték négyszeresét.</a:t>
            </a:r>
          </a:p>
          <a:p>
            <a:r>
              <a:rPr lang="hu-HU" dirty="0" smtClean="0"/>
              <a:t>A 8-10. sorokban ehhez még hozzáadjuk a 2 súllyal számító </a:t>
            </a:r>
            <a:br>
              <a:rPr lang="hu-HU" dirty="0" smtClean="0"/>
            </a:br>
            <a:r>
              <a:rPr lang="hu-HU" dirty="0" smtClean="0"/>
              <a:t>értékek kétszeresét. Végül megkapjuk azt a számot, </a:t>
            </a:r>
            <a:br>
              <a:rPr lang="hu-HU" dirty="0" smtClean="0"/>
            </a:br>
            <a:r>
              <a:rPr lang="hu-HU" dirty="0" smtClean="0"/>
              <a:t>amit h/3-mal kell szoroznunk.</a:t>
            </a:r>
          </a:p>
          <a:p>
            <a:r>
              <a:rPr lang="hu-HU" dirty="0" smtClean="0"/>
              <a:t>A 11. sorban elvégezzük a szorzást és így megkapjuk</a:t>
            </a:r>
            <a:br>
              <a:rPr lang="hu-HU" dirty="0" smtClean="0"/>
            </a:br>
            <a:r>
              <a:rPr lang="hu-HU" dirty="0" smtClean="0"/>
              <a:t>az összetett Simpson-formula eredményét.</a:t>
            </a:r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4638327"/>
            <a:ext cx="2479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</a:t>
            </a:r>
            <a:endParaRPr 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936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Összetett Simpson-formula </a:t>
            </a:r>
            <a:r>
              <a:rPr lang="hu-HU" sz="3600" dirty="0" err="1" smtClean="0"/>
              <a:t>MATLAB-ban</a:t>
            </a:r>
            <a:r>
              <a:rPr lang="hu-HU" sz="3600" dirty="0"/>
              <a:t>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(2. változat)</a:t>
            </a:r>
            <a:endParaRPr lang="hu-H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8319"/>
            <a:ext cx="3960440" cy="3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491880" y="1916832"/>
            <a:ext cx="5769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Simpson formula második változata az előzőtől annyiban </a:t>
            </a:r>
            <a:br>
              <a:rPr lang="hu-HU" dirty="0" smtClean="0"/>
            </a:br>
            <a:r>
              <a:rPr lang="hu-HU" dirty="0" smtClean="0"/>
              <a:t>tér el, hogy a h/3-mal szorzot</a:t>
            </a:r>
            <a:r>
              <a:rPr lang="hu-HU" dirty="0" smtClean="0"/>
              <a:t>t összeget másképpen állítjuk elő.</a:t>
            </a:r>
          </a:p>
          <a:p>
            <a:r>
              <a:rPr lang="hu-HU" dirty="0" smtClean="0"/>
              <a:t>Ennél a verziónál ez a 4-10 sorokban történik meg.</a:t>
            </a:r>
          </a:p>
          <a:p>
            <a:r>
              <a:rPr lang="hu-HU" dirty="0" smtClean="0"/>
              <a:t>A 4. sorban az egy súllyal számítókat adjuk össze, majd</a:t>
            </a:r>
            <a:br>
              <a:rPr lang="hu-HU" dirty="0" smtClean="0"/>
            </a:br>
            <a:r>
              <a:rPr lang="hu-HU" dirty="0" smtClean="0"/>
              <a:t>az 5-10 sorban végigmegyünk sorban az összes elemen.</a:t>
            </a:r>
          </a:p>
          <a:p>
            <a:r>
              <a:rPr lang="hu-HU" dirty="0" smtClean="0"/>
              <a:t>Amikor az elem páros indexű, azaz 4 súllyal számítódik, akkor négyszeresét, amikor páratlan indexű, azaz 2 súllyal számítódik, akkor a kétszeresét adjuk az összeghez.</a:t>
            </a:r>
          </a:p>
          <a:p>
            <a:r>
              <a:rPr lang="hu-HU" dirty="0" smtClean="0"/>
              <a:t>Ehhez mindössze egy </a:t>
            </a:r>
            <a:r>
              <a:rPr lang="hu-HU" dirty="0" err="1" smtClean="0"/>
              <a:t>if</a:t>
            </a:r>
            <a:r>
              <a:rPr lang="hu-HU" dirty="0" smtClean="0"/>
              <a:t> ciklust kell használnunk a 6-9 sorokban.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34791" y="4331236"/>
            <a:ext cx="2479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</a:t>
            </a:r>
            <a:endParaRPr 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645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Összetett t</a:t>
            </a:r>
            <a:r>
              <a:rPr lang="hu-HU" dirty="0" smtClean="0"/>
              <a:t>rapézformula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0" y="1268760"/>
                <a:ext cx="9144000" cy="372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Vegyük példának az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hu-H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b="0" i="1" smtClean="0">
                            <a:latin typeface="Cambria Math"/>
                          </a:rPr>
                          <m:t>−</m:t>
                        </m:r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hu-HU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hu-HU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hu-HU" dirty="0" smtClean="0"/>
                  <a:t> integrált.</a:t>
                </a:r>
              </a:p>
              <a:p>
                <a:r>
                  <a:rPr lang="hu-HU" dirty="0" smtClean="0"/>
                  <a:t>Ezt ugyan hagyományos úton is mindenki ki tudja számolni: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hu-HU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hu-HU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b="0" i="0" smtClean="0">
                                              <a:latin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hu-HU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=−3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e>
                      </m:nary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=22.9028</m:t>
                      </m:r>
                    </m:oMath>
                  </m:oMathPara>
                </a14:m>
                <a:r>
                  <a:rPr lang="hu-HU" dirty="0" smtClean="0"/>
                  <a:t/>
                </a:r>
                <a:br>
                  <a:rPr lang="hu-HU" dirty="0" smtClean="0"/>
                </a:br>
                <a:endParaRPr lang="hu-HU" dirty="0" smtClean="0"/>
              </a:p>
              <a:p>
                <a:r>
                  <a:rPr lang="hu-HU" dirty="0" smtClean="0"/>
                  <a:t>azonban mi most a trapézformulát fogjuk használni: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r>
                        <a:rPr lang="hu-HU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 smtClean="0"/>
              </a:p>
              <a:p>
                <a:r>
                  <a:rPr lang="hu-HU" dirty="0" smtClean="0"/>
                  <a:t>A képletben szereplő n a részintervallumok számát fogja jelenteni, h pedig a részintervallumok hosszát jelöli.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 smtClean="0"/>
                  <a:t> az </a:t>
                </a:r>
                <a:r>
                  <a:rPr lang="hu-HU" dirty="0" err="1" smtClean="0"/>
                  <a:t>i-edik</a:t>
                </a:r>
                <a:r>
                  <a:rPr lang="hu-HU" dirty="0" smtClean="0"/>
                  <a:t> osztópontbeli függvényérték.</a:t>
                </a:r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144000" cy="3728265"/>
              </a:xfrm>
              <a:prstGeom prst="rect">
                <a:avLst/>
              </a:prstGeom>
              <a:blipFill rotWithShape="1">
                <a:blip r:embed="rId2"/>
                <a:stretch>
                  <a:fillRect l="-533" t="-132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0" y="4653136"/>
            <a:ext cx="8548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Tehát első lépésként az eredeti [-3,4] intervallumot fel kell osztanunk n db egyenlő részre.</a:t>
            </a:r>
          </a:p>
          <a:p>
            <a:r>
              <a:rPr lang="hu-HU" dirty="0" smtClean="0"/>
              <a:t>Legyen ez most 10 db részintervallum, mely 11 osztópontot jelent (általánosan n db </a:t>
            </a:r>
            <a:br>
              <a:rPr lang="hu-HU" dirty="0" smtClean="0"/>
            </a:br>
            <a:r>
              <a:rPr lang="hu-HU" dirty="0" smtClean="0"/>
              <a:t>részintervallum n+1 osztópont között van).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0" y="5576466"/>
                <a:ext cx="4207755" cy="1188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A részintervallumok hossza (h) általánosan </a:t>
                </a:r>
                <a:br>
                  <a:rPr lang="hu-HU" dirty="0" smtClean="0"/>
                </a:br>
                <a:r>
                  <a:rPr lang="hu-HU" dirty="0" smtClean="0"/>
                  <a:t>a következő képlettel számolható: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h</m:t>
                      </m:r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76466"/>
                <a:ext cx="4207755" cy="1188787"/>
              </a:xfrm>
              <a:prstGeom prst="rect">
                <a:avLst/>
              </a:prstGeom>
              <a:blipFill rotWithShape="1">
                <a:blip r:embed="rId3"/>
                <a:stretch>
                  <a:fillRect l="-1159" t="-2564" r="-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3491880" y="6170859"/>
                <a:ext cx="2203488" cy="498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Ez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4−(−3)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=0.7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6170859"/>
                <a:ext cx="2203488" cy="498085"/>
              </a:xfrm>
              <a:prstGeom prst="rect">
                <a:avLst/>
              </a:prstGeom>
              <a:blipFill rotWithShape="1">
                <a:blip r:embed="rId4"/>
                <a:stretch>
                  <a:fillRect l="-2493" b="-73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2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Összetett trapézformula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0" y="1268760"/>
                <a:ext cx="9144000" cy="372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solidFill>
                      <a:schemeClr val="bg1"/>
                    </a:solidFill>
                  </a:rPr>
                  <a:t>Vegyük példának az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hu-H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b="0" i="1" smtClean="0">
                            <a:latin typeface="Cambria Math"/>
                          </a:rPr>
                          <m:t>−</m:t>
                        </m:r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hu-HU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hu-HU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hu-HU" dirty="0" smtClean="0"/>
                  <a:t> </a:t>
                </a:r>
                <a:r>
                  <a:rPr lang="hu-HU" dirty="0">
                    <a:solidFill>
                      <a:schemeClr val="bg1"/>
                    </a:solidFill>
                  </a:rPr>
                  <a:t>integrált.</a:t>
                </a:r>
              </a:p>
              <a:p>
                <a:r>
                  <a:rPr lang="hu-HU" dirty="0">
                    <a:solidFill>
                      <a:schemeClr val="bg1"/>
                    </a:solidFill>
                  </a:rPr>
                  <a:t>Ezt ugyan hagyományos úton is mindenki ki tudja számolni: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hu-HU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hu-HU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b="0" i="0" smtClean="0">
                                              <a:latin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hu-HU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=−3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e>
                      </m:nary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=22.9028</m:t>
                      </m:r>
                    </m:oMath>
                  </m:oMathPara>
                </a14:m>
                <a:r>
                  <a:rPr lang="hu-HU" dirty="0" smtClean="0"/>
                  <a:t/>
                </a:r>
                <a:br>
                  <a:rPr lang="hu-HU" dirty="0" smtClean="0"/>
                </a:br>
                <a:r>
                  <a:rPr lang="hu-HU" dirty="0" smtClean="0"/>
                  <a:t/>
                </a:r>
                <a:br>
                  <a:rPr lang="hu-HU" dirty="0" smtClean="0"/>
                </a:br>
                <a:r>
                  <a:rPr lang="hu-HU" dirty="0" smtClean="0">
                    <a:solidFill>
                      <a:schemeClr val="bg1"/>
                    </a:solidFill>
                  </a:rPr>
                  <a:t>azonban mi most a trapézformulát fogjuk használni: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r>
                        <a:rPr lang="hu-HU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 smtClean="0"/>
              </a:p>
              <a:p>
                <a:r>
                  <a:rPr lang="hu-HU" dirty="0">
                    <a:solidFill>
                      <a:schemeClr val="bg1"/>
                    </a:solidFill>
                  </a:rPr>
                  <a:t>A képletben szereplő n a részintervallumok számát fogja jelenteni, h pedig a részintervallumok hosszát jelöli.</a:t>
                </a:r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144000" cy="3728265"/>
              </a:xfrm>
              <a:prstGeom prst="rect">
                <a:avLst/>
              </a:prstGeom>
              <a:blipFill rotWithShape="1">
                <a:blip r:embed="rId2"/>
                <a:stretch>
                  <a:fillRect l="-533" t="-132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0" y="5576466"/>
                <a:ext cx="4207755" cy="1188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bg1"/>
                    </a:solidFill>
                  </a:rPr>
                  <a:t>A részintervallumok hossza (h) általánosan </a:t>
                </a:r>
                <a:br>
                  <a:rPr lang="hu-HU" dirty="0" smtClean="0">
                    <a:solidFill>
                      <a:schemeClr val="bg1"/>
                    </a:solidFill>
                  </a:rPr>
                </a:br>
                <a:r>
                  <a:rPr lang="hu-HU" dirty="0" smtClean="0">
                    <a:solidFill>
                      <a:schemeClr val="bg1"/>
                    </a:solidFill>
                  </a:rPr>
                  <a:t>a következő </a:t>
                </a:r>
                <a:r>
                  <a:rPr lang="hu-HU" dirty="0">
                    <a:solidFill>
                      <a:schemeClr val="bg1"/>
                    </a:solidFill>
                  </a:rPr>
                  <a:t>képlettel számolható: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/>
                        </a:rPr>
                        <m:t>h</m:t>
                      </m:r>
                      <m:r>
                        <a:rPr lang="hu-H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𝑏</m:t>
                          </m:r>
                          <m: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76466"/>
                <a:ext cx="4207755" cy="1188787"/>
              </a:xfrm>
              <a:prstGeom prst="rect">
                <a:avLst/>
              </a:prstGeom>
              <a:blipFill rotWithShape="1">
                <a:blip r:embed="rId3"/>
                <a:stretch>
                  <a:fillRect l="-1159" t="-2564" r="-2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/>
          <p:cNvSpPr txBox="1"/>
          <p:nvPr/>
        </p:nvSpPr>
        <p:spPr>
          <a:xfrm>
            <a:off x="0" y="4653136"/>
            <a:ext cx="8548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Tehát első lépésként az eredeti [-3,4] intervallumot fel kell osztanunk n db egyenlő részre.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Legyen ez most </a:t>
            </a:r>
            <a:r>
              <a:rPr lang="hu-HU" dirty="0" smtClean="0"/>
              <a:t>10 db részintervallum</a:t>
            </a:r>
            <a:r>
              <a:rPr lang="hu-HU" dirty="0" smtClean="0">
                <a:solidFill>
                  <a:schemeClr val="bg1"/>
                </a:solidFill>
              </a:rPr>
              <a:t>, mely 11 osztópontot jelent (általánosan n db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részintervallum n+1 osztópont között van).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3491880" y="6170859"/>
                <a:ext cx="2150589" cy="498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chemeClr val="bg1"/>
                    </a:solidFill>
                  </a:rPr>
                  <a:t>Ez most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4−(−3)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hu-HU" b="0" i="1" smtClean="0">
                        <a:latin typeface="Cambria Math"/>
                      </a:rPr>
                      <m:t>=0.7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6170859"/>
                <a:ext cx="2150589" cy="498085"/>
              </a:xfrm>
              <a:prstGeom prst="rect">
                <a:avLst/>
              </a:prstGeom>
              <a:blipFill rotWithShape="1">
                <a:blip r:embed="rId4"/>
                <a:stretch>
                  <a:fillRect l="-2550" b="-73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trapézformula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152411" y="2648958"/>
            <a:ext cx="868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következő lépésben táblázatos formában elkészítjük az osztópontjainkat és kiszámoljuk a </a:t>
            </a:r>
            <a:br>
              <a:rPr lang="hu-HU" dirty="0" smtClean="0"/>
            </a:br>
            <a:r>
              <a:rPr lang="hu-HU" dirty="0" smtClean="0"/>
              <a:t>hozzájuk tartozó függvényértékeket.</a:t>
            </a: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62325"/>
              </p:ext>
            </p:extLst>
          </p:nvPr>
        </p:nvGraphicFramePr>
        <p:xfrm>
          <a:off x="251520" y="3429000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0" y="4149080"/>
            <a:ext cx="8846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táblázat első sora tartalmazza az osztópontokat. Amint látható, az első pont az intervallum </a:t>
            </a:r>
            <a:br>
              <a:rPr lang="hu-HU" dirty="0" smtClean="0"/>
            </a:br>
            <a:r>
              <a:rPr lang="hu-HU" dirty="0" smtClean="0"/>
              <a:t>alsó végpontja. A további osztópontokat úgy kaptuk meg, hogy h-val (jelen esetben 0.7-tel) </a:t>
            </a:r>
            <a:br>
              <a:rPr lang="hu-HU" dirty="0" smtClean="0"/>
            </a:br>
            <a:r>
              <a:rPr lang="hu-HU" dirty="0" smtClean="0"/>
              <a:t>növeltük ezt az értéket. Az utolsó elem az intervallum felső végpontja.</a:t>
            </a:r>
          </a:p>
          <a:p>
            <a:r>
              <a:rPr lang="hu-HU" dirty="0" smtClean="0"/>
              <a:t>A második sorban az integrálandó függvénybe (jelen esetben 2</a:t>
            </a:r>
            <a:r>
              <a:rPr lang="hu-HU" baseline="30000" dirty="0" smtClean="0"/>
              <a:t>x</a:t>
            </a:r>
            <a:r>
              <a:rPr lang="hu-HU" dirty="0" smtClean="0"/>
              <a:t>-be) helyettesítjük az adott</a:t>
            </a:r>
            <a:br>
              <a:rPr lang="hu-HU" dirty="0" smtClean="0"/>
            </a:br>
            <a:r>
              <a:rPr lang="hu-HU" dirty="0" smtClean="0"/>
              <a:t>osztópontot. Pl.: 2</a:t>
            </a:r>
            <a:r>
              <a:rPr lang="hu-HU" baseline="30000" dirty="0"/>
              <a:t>-3</a:t>
            </a:r>
            <a:r>
              <a:rPr lang="hu-HU" dirty="0"/>
              <a:t>=</a:t>
            </a:r>
            <a:r>
              <a:rPr lang="hu-HU" dirty="0" smtClean="0"/>
              <a:t>0.125, 2</a:t>
            </a:r>
            <a:r>
              <a:rPr lang="hu-HU" baseline="30000" dirty="0"/>
              <a:t>-0.2</a:t>
            </a:r>
            <a:r>
              <a:rPr lang="hu-HU" dirty="0" smtClean="0"/>
              <a:t>=0.8706, stb.</a:t>
            </a:r>
          </a:p>
          <a:p>
            <a:r>
              <a:rPr lang="hu-HU" dirty="0" smtClean="0"/>
              <a:t>A következő (és egyben utolsó lépés), hogy a kapott értékeket behelyettesítsük a képletbe: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-72565" y="5886274"/>
                <a:ext cx="9216565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1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sz="1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14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1400" b="0" i="1" smtClean="0">
                              <a:latin typeface="Cambria Math"/>
                            </a:rPr>
                            <m:t>0.7</m:t>
                          </m:r>
                        </m:num>
                        <m:den>
                          <m:r>
                            <a:rPr lang="hu-HU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1400" i="1">
                              <a:latin typeface="Cambria Math"/>
                            </a:rPr>
                            <m:t>0.125+2</m:t>
                          </m:r>
                          <m:r>
                            <a:rPr lang="hu-HU" sz="1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sz="1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sz="1400" i="1">
                                  <a:latin typeface="Cambria Math"/>
                                  <a:ea typeface="Cambria Math"/>
                                </a:rPr>
                                <m:t>0.2031+0.3299+0.5359+0.8706+1.4142+2.2974+3.7321+6.0629+9.8492</m:t>
                              </m:r>
                            </m:e>
                          </m:d>
                          <m:r>
                            <a:rPr lang="hu-HU" sz="1400" i="1">
                              <a:latin typeface="Cambria Math"/>
                              <a:ea typeface="Cambria Math"/>
                            </a:rPr>
                            <m:t>+16</m:t>
                          </m:r>
                        </m:e>
                      </m:d>
                      <m:r>
                        <a:rPr lang="hu-HU" sz="1400" b="0" i="1" smtClean="0">
                          <a:latin typeface="Cambria Math"/>
                          <a:ea typeface="Cambria Math"/>
                        </a:rPr>
                        <m:t>=0.35 </m:t>
                      </m:r>
                      <m:d>
                        <m:dPr>
                          <m:ctrlPr>
                            <a:rPr lang="hu-HU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1400" b="0" i="1" smtClean="0">
                              <a:latin typeface="Cambria Math"/>
                              <a:ea typeface="Cambria Math"/>
                            </a:rPr>
                            <m:t>0.125+2∙25.295+16</m:t>
                          </m:r>
                        </m:e>
                      </m:d>
                      <m:r>
                        <a:rPr lang="hu-HU" sz="1400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sz="1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565" y="5886274"/>
                <a:ext cx="9216565" cy="7110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kerekített téglalap 15"/>
          <p:cNvSpPr/>
          <p:nvPr/>
        </p:nvSpPr>
        <p:spPr>
          <a:xfrm>
            <a:off x="1043608" y="5903406"/>
            <a:ext cx="457200" cy="45720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8748464" y="5923490"/>
            <a:ext cx="288032" cy="45720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154089" y="1699732"/>
            <a:ext cx="4381628" cy="94922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1187624" y="3789040"/>
            <a:ext cx="648072" cy="360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1923348" y="3789040"/>
            <a:ext cx="6177044" cy="360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8186105" y="3789040"/>
            <a:ext cx="648072" cy="360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960772" y="6360606"/>
            <a:ext cx="3168352" cy="2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1923348" y="5918363"/>
            <a:ext cx="6537084" cy="45720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395536" y="3429000"/>
            <a:ext cx="8352928" cy="360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395536" y="3789040"/>
            <a:ext cx="8352928" cy="360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trapézformula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22328"/>
              </p:ext>
            </p:extLst>
          </p:nvPr>
        </p:nvGraphicFramePr>
        <p:xfrm>
          <a:off x="251520" y="3429000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-72565" y="5886274"/>
                <a:ext cx="9216565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1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sz="1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14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1400" b="0" i="1" smtClean="0">
                              <a:latin typeface="Cambria Math"/>
                            </a:rPr>
                            <m:t>0.7</m:t>
                          </m:r>
                        </m:num>
                        <m:den>
                          <m:r>
                            <a:rPr lang="hu-HU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1400" i="1">
                              <a:latin typeface="Cambria Math"/>
                            </a:rPr>
                            <m:t>0.125+2</m:t>
                          </m:r>
                          <m:r>
                            <a:rPr lang="hu-HU" sz="1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u-HU" sz="1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sz="1400" i="1">
                                  <a:latin typeface="Cambria Math"/>
                                  <a:ea typeface="Cambria Math"/>
                                </a:rPr>
                                <m:t>0.2031+0.3299+0.5359+0.8706+1.4142+2.2974+3.7321+6.0629+9.8492</m:t>
                              </m:r>
                            </m:e>
                          </m:d>
                          <m:r>
                            <a:rPr lang="hu-HU" sz="1400" i="1">
                              <a:latin typeface="Cambria Math"/>
                              <a:ea typeface="Cambria Math"/>
                            </a:rPr>
                            <m:t>+16</m:t>
                          </m:r>
                        </m:e>
                      </m:d>
                      <m:r>
                        <a:rPr lang="hu-HU" sz="1400" b="0" i="1" smtClean="0">
                          <a:latin typeface="Cambria Math"/>
                          <a:ea typeface="Cambria Math"/>
                        </a:rPr>
                        <m:t>=0.35 </m:t>
                      </m:r>
                      <m:d>
                        <m:dPr>
                          <m:ctrlPr>
                            <a:rPr lang="hu-HU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sz="1400" b="0" i="1" smtClean="0">
                              <a:latin typeface="Cambria Math"/>
                              <a:ea typeface="Cambria Math"/>
                            </a:rPr>
                            <m:t>0.125+2∙25.295+16</m:t>
                          </m:r>
                        </m:e>
                      </m:d>
                      <m:r>
                        <a:rPr lang="hu-HU" sz="1400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sz="1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565" y="5886274"/>
                <a:ext cx="9216565" cy="7110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7709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17" y="3413613"/>
            <a:ext cx="4608284" cy="34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2755" y="4365104"/>
            <a:ext cx="4633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képlet háttérben az áll, hogy az egyenletesen </a:t>
            </a:r>
            <a:br>
              <a:rPr lang="hu-HU" dirty="0" smtClean="0"/>
            </a:br>
            <a:r>
              <a:rPr lang="hu-HU" dirty="0" smtClean="0"/>
              <a:t>felosztott pontjainkat egyenes szakaszokkal</a:t>
            </a:r>
            <a:br>
              <a:rPr lang="hu-HU" dirty="0" smtClean="0"/>
            </a:br>
            <a:r>
              <a:rPr lang="hu-HU" dirty="0" smtClean="0"/>
              <a:t>kötjük össze, és az így képzett trapézok </a:t>
            </a:r>
            <a:br>
              <a:rPr lang="hu-HU" dirty="0" smtClean="0"/>
            </a:br>
            <a:r>
              <a:rPr lang="hu-HU" dirty="0" smtClean="0"/>
              <a:t>területeit adjuk össze.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327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Összetett </a:t>
            </a:r>
            <a:r>
              <a:rPr lang="hu-HU" dirty="0" smtClean="0"/>
              <a:t>trapézformula hibaanalízise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88701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/>
              <p:cNvSpPr txBox="1"/>
              <p:nvPr/>
            </p:nvSpPr>
            <p:spPr>
              <a:xfrm>
                <a:off x="1" y="3942349"/>
                <a:ext cx="9144000" cy="29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A kapott közelítés  hibája, amint látható, 23.35-22.9028=0.4472</a:t>
                </a:r>
              </a:p>
              <a:p>
                <a:r>
                  <a:rPr lang="hu-HU" dirty="0" smtClean="0"/>
                  <a:t>Azonban az összetett trapézformula hibája két módon is megbecsülhető – általában a pontos érték nem ismert.</a:t>
                </a:r>
              </a:p>
              <a:p>
                <a:r>
                  <a:rPr lang="hu-HU" dirty="0" smtClean="0"/>
                  <a:t>Az első változat az úgynevezett előzetes hibabecslés, mellyel előre meghatározható, hogy az eredeti intervallumot legalább hány részintervallumra érdemes bontani ahhoz, hogy a közelítés egy előre megadott hibánál kisebb legyen. </a:t>
                </a:r>
                <a:r>
                  <a:rPr lang="hu-HU" dirty="0" smtClean="0"/>
                  <a:t>Ennek képlete a következő:</a:t>
                </a:r>
                <a:endParaRPr lang="hu-HU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b="0" i="1" smtClean="0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b="0" i="1" smtClean="0">
                                <a:latin typeface="Cambria Math"/>
                              </a:rPr>
                              <m:t>𝑑𝑥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b="0" i="1" smtClean="0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hu-HU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hu-HU" i="1">
                                <a:latin typeface="Cambria Math"/>
                              </a:rPr>
                              <m:t>𝑎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′′(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hu-HU" dirty="0" smtClean="0"/>
              </a:p>
              <a:p>
                <a:r>
                  <a:rPr lang="hu-HU" dirty="0" smtClean="0"/>
                  <a:t>A második képlet az utólagos hibabecslésre vonatkozó:</a:t>
                </a:r>
              </a:p>
              <a:p>
                <a:pPr algn="ctr"/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hu-HU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(</m:t>
                        </m:r>
                        <m:r>
                          <a:rPr lang="hu-HU" b="0" i="1" smtClean="0">
                            <a:latin typeface="Cambria Math"/>
                          </a:rPr>
                          <m:t>𝑓</m:t>
                        </m:r>
                        <m:r>
                          <a:rPr lang="hu-HU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942349"/>
                <a:ext cx="9144000" cy="2952218"/>
              </a:xfrm>
              <a:prstGeom prst="rect">
                <a:avLst/>
              </a:prstGeom>
              <a:blipFill rotWithShape="1">
                <a:blip r:embed="rId8"/>
                <a:stretch>
                  <a:fillRect l="-533" t="-1033" b="-229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kerekített téglalap 3"/>
          <p:cNvSpPr/>
          <p:nvPr/>
        </p:nvSpPr>
        <p:spPr>
          <a:xfrm>
            <a:off x="1259632" y="3573017"/>
            <a:ext cx="664493" cy="36933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8316416" y="1440922"/>
            <a:ext cx="827584" cy="36933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7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Összetett </a:t>
            </a:r>
            <a:r>
              <a:rPr lang="hu-HU" dirty="0" smtClean="0"/>
              <a:t>trapézformula hibaanalízise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35165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/>
              <p:cNvSpPr txBox="1"/>
              <p:nvPr/>
            </p:nvSpPr>
            <p:spPr>
              <a:xfrm>
                <a:off x="1" y="3942349"/>
                <a:ext cx="9144000" cy="29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>
                    <a:solidFill>
                      <a:schemeClr val="bg1"/>
                    </a:solidFill>
                  </a:rPr>
                  <a:t>A kapott közelítés  hibája, amint látható, 23.35-22.9028=0.4472</a:t>
                </a:r>
              </a:p>
              <a:p>
                <a:r>
                  <a:rPr lang="hu-HU" dirty="0" smtClean="0">
                    <a:solidFill>
                      <a:schemeClr val="bg1"/>
                    </a:solidFill>
                  </a:rPr>
                  <a:t>Azonban az összetett trapézformula hibája két módon is megbecsülhető.</a:t>
                </a:r>
              </a:p>
              <a:p>
                <a:r>
                  <a:rPr lang="hu-HU" dirty="0" smtClean="0">
                    <a:solidFill>
                      <a:schemeClr val="bg1"/>
                    </a:solidFill>
                  </a:rPr>
                  <a:t>Az első változat az úgynevezett előzetes hibabecslés, mellyel előre meghatározható, hogy az eredeti intervallumot legalább hány részintervallumra érdemes bontani ahhoz, hogy a közelítés egy előre megadott hibánál kisebb legyen.</a:t>
                </a:r>
              </a:p>
              <a:p>
                <a:r>
                  <a:rPr lang="hu-HU" dirty="0" smtClean="0">
                    <a:solidFill>
                      <a:schemeClr val="bg1"/>
                    </a:solidFill>
                  </a:rPr>
                  <a:t>Ennek képlete a következő:</a:t>
                </a:r>
                <a:endParaRPr lang="hu-HU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hu-HU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hu-HU" i="1">
                                <a:latin typeface="Cambria Math"/>
                              </a:rPr>
                              <m:t>𝑎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′′(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hu-HU" dirty="0" smtClean="0"/>
              </a:p>
              <a:p>
                <a:r>
                  <a:rPr lang="hu-HU" dirty="0" smtClean="0">
                    <a:solidFill>
                      <a:schemeClr val="bg1"/>
                    </a:solidFill>
                  </a:rPr>
                  <a:t>A második képlet az utólagos hibabecslésre vonatkozó:</a:t>
                </a:r>
              </a:p>
              <a:p>
                <a:pPr algn="ctr"/>
                <a:r>
                  <a:rPr lang="hu-HU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ctrlPr>
                                  <a:rPr lang="hu-HU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hu-HU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hu-H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hu-HU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942349"/>
                <a:ext cx="9144000" cy="2952218"/>
              </a:xfrm>
              <a:prstGeom prst="rect">
                <a:avLst/>
              </a:prstGeom>
              <a:blipFill rotWithShape="1">
                <a:blip r:embed="rId8"/>
                <a:stretch>
                  <a:fillRect l="-533" t="-1033" b="-229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/>
              <p:cNvSpPr/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hu-HU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hu-HU" i="1">
                                <a:latin typeface="Cambria Math"/>
                              </a:rPr>
                              <m:t>𝑎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′′(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  <a:blipFill rotWithShape="1">
                <a:blip r:embed="rId9"/>
                <a:stretch>
                  <a:fillRect l="-5114" t="-88506" b="-142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/>
              <p:cNvSpPr txBox="1"/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Nézzük elsőként az előzetes hibabecslés képletét és határozzuk meg, hogy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=0.01 </m:t>
                    </m:r>
                  </m:oMath>
                </a14:m>
                <a:r>
                  <a:rPr lang="hu-HU" dirty="0" smtClean="0"/>
                  <a:t>esetén </a:t>
                </a:r>
                <a:br>
                  <a:rPr lang="hu-HU" dirty="0" smtClean="0"/>
                </a:br>
                <a:r>
                  <a:rPr lang="hu-HU" dirty="0" smtClean="0"/>
                  <a:t>mennyi részintervallumra kellene felbontanunk a [-3,4] intervallumot:</a:t>
                </a:r>
                <a:endParaRPr lang="hu-HU" dirty="0" smtClean="0"/>
              </a:p>
            </p:txBody>
          </p:sp>
        </mc:Choice>
        <mc:Fallback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559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Összetett </a:t>
            </a:r>
            <a:r>
              <a:rPr lang="hu-HU" dirty="0" smtClean="0"/>
              <a:t>trapézformula hibaanalízise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</a:rPr>
                        <m:t>,   [−3,4]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" y="1295574"/>
                <a:ext cx="244034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−</m:t>
                          </m:r>
                          <m:r>
                            <a:rPr lang="hu-HU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hu-HU" i="1">
                          <a:latin typeface="Cambria Math"/>
                        </a:rPr>
                        <m:t>=22.9028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68760"/>
                <a:ext cx="2187650" cy="7136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/>
                        </a:rPr>
                        <m:t>(</m:t>
                      </m:r>
                      <m:r>
                        <a:rPr lang="hu-HU" i="1">
                          <a:latin typeface="Cambria Math"/>
                        </a:rPr>
                        <m:t>𝑓</m:t>
                      </m:r>
                      <m:r>
                        <a:rPr lang="hu-H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hu-HU" i="1">
                              <a:latin typeface="Cambria Math"/>
                            </a:rPr>
                            <m:t>+2</m:t>
                          </m:r>
                          <m:r>
                            <a:rPr lang="hu-HU" i="1">
                              <a:latin typeface="Cambria Math"/>
                              <a:ea typeface="Cambria Math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hu-H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1664906"/>
                <a:ext cx="4430379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h</m:t>
                      </m:r>
                      <m:r>
                        <a:rPr lang="hu-HU" i="1" smtClean="0">
                          <a:latin typeface="Cambria Math"/>
                        </a:rPr>
                        <m:t>=0.7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32" y="1295574"/>
                <a:ext cx="9757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𝑛</m:t>
                      </m:r>
                      <m:r>
                        <a:rPr lang="hu-HU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8867"/>
                <a:ext cx="9324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57714"/>
              </p:ext>
            </p:extLst>
          </p:nvPr>
        </p:nvGraphicFramePr>
        <p:xfrm>
          <a:off x="242706" y="2615196"/>
          <a:ext cx="85860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  <a:gridCol w="695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-2.3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-1.6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-0.2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f(x)=2</a:t>
                      </a:r>
                      <a:r>
                        <a:rPr lang="hu-HU" sz="1400" b="0" baseline="30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0.2031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0.3299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0.5359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0.8706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1.4142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2.2974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3.7321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6.0629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9.8492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=23.35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573017"/>
                <a:ext cx="3347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/>
              <p:cNvSpPr/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hu-H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hu-HU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i="1">
                                <a:latin typeface="Cambria Math"/>
                              </a:rPr>
                              <m:t>𝑑𝑥</m:t>
                            </m:r>
                            <m:r>
                              <a:rPr lang="hu-HU" i="1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(</m:t>
                            </m:r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hu-HU" i="1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u-HU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u-HU" i="1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hu-H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hu-HU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hu-HU" i="1">
                                <a:latin typeface="Cambria Math"/>
                              </a:rPr>
                              <m:t>𝑎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≤</m:t>
                            </m:r>
                            <m:r>
                              <a:rPr lang="hu-HU" i="1">
                                <a:latin typeface="Cambria Math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  <m:r>
                              <a:rPr lang="hu-HU" i="1">
                                <a:latin typeface="Cambria Math"/>
                              </a:rPr>
                              <m:t>′′(</m:t>
                            </m:r>
                            <m:r>
                              <a:rPr lang="hu-HU" i="1">
                                <a:latin typeface="Cambria Math"/>
                              </a:rPr>
                              <m:t>𝑥</m:t>
                            </m:r>
                            <m:r>
                              <a:rPr lang="hu-H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2" y="4586689"/>
                <a:ext cx="6678488" cy="530017"/>
              </a:xfrm>
              <a:prstGeom prst="rect">
                <a:avLst/>
              </a:prstGeom>
              <a:blipFill rotWithShape="1">
                <a:blip r:embed="rId8"/>
                <a:stretch>
                  <a:fillRect l="-5114" t="-88506" b="-142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/>
              <p:cNvSpPr txBox="1"/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Nézzük elsőként az előzetes hibabecslés képletét és határozzuk meg, hogy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=0.01 </m:t>
                    </m:r>
                  </m:oMath>
                </a14:m>
                <a:r>
                  <a:rPr lang="hu-HU" dirty="0" smtClean="0"/>
                  <a:t>esetén </a:t>
                </a:r>
                <a:br>
                  <a:rPr lang="hu-HU" dirty="0" smtClean="0"/>
                </a:br>
                <a:r>
                  <a:rPr lang="hu-HU" dirty="0" smtClean="0"/>
                  <a:t>mennyi részintervallumra kellene felbontanunk a [-3,4] intervallumot:</a:t>
                </a:r>
                <a:endParaRPr lang="hu-HU" dirty="0" smtClean="0"/>
              </a:p>
            </p:txBody>
          </p:sp>
        </mc:Choice>
        <mc:Fallback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" y="3942349"/>
                <a:ext cx="873078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559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110742" y="5116706"/>
            <a:ext cx="810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Először is látjuk, hogy a képlet használatához ki kell számolnunk a második deriváltat:</a:t>
            </a:r>
            <a:endParaRPr lang="hu-HU" dirty="0" smtClean="0"/>
          </a:p>
        </p:txBody>
      </p:sp>
      <p:sp>
        <p:nvSpPr>
          <p:cNvPr id="11" name="Lekerekített téglalap 10"/>
          <p:cNvSpPr/>
          <p:nvPr/>
        </p:nvSpPr>
        <p:spPr>
          <a:xfrm>
            <a:off x="4164158" y="4725144"/>
            <a:ext cx="1920009" cy="39156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3356554" y="4681763"/>
            <a:ext cx="241504" cy="39156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/>
              <p:cNvSpPr txBox="1"/>
              <p:nvPr/>
            </p:nvSpPr>
            <p:spPr>
              <a:xfrm>
                <a:off x="284842" y="5486038"/>
                <a:ext cx="2091662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hu-HU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2" y="5486038"/>
                <a:ext cx="2091662" cy="946991"/>
              </a:xfrm>
              <a:prstGeom prst="rect">
                <a:avLst/>
              </a:prstGeom>
              <a:blipFill rotWithShape="1">
                <a:blip r:embed="rId10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zövegdoboz 13"/>
              <p:cNvSpPr txBox="1"/>
              <p:nvPr/>
            </p:nvSpPr>
            <p:spPr>
              <a:xfrm>
                <a:off x="2367601" y="5486038"/>
                <a:ext cx="67763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Tekintve, hogy M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 a második derivált legnagyobb értéke a [-3,4] inter</a:t>
                </a:r>
                <a:r>
                  <a:rPr lang="hu-HU" dirty="0" smtClean="0"/>
                  <a:t>vallumon, valamint a második derivált monoton növekvő, ezért a legnagyobb érték az intervallum felső végpontjában lesz, azaz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hu-HU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=7.6872.</m:t>
                    </m:r>
                  </m:oMath>
                </a14:m>
                <a:endParaRPr lang="hu-HU" dirty="0" smtClean="0"/>
              </a:p>
            </p:txBody>
          </p:sp>
        </mc:Choice>
        <mc:Fallback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601" y="5486038"/>
                <a:ext cx="6776399" cy="1200329"/>
              </a:xfrm>
              <a:prstGeom prst="rect">
                <a:avLst/>
              </a:prstGeom>
              <a:blipFill rotWithShape="1">
                <a:blip r:embed="rId11"/>
                <a:stretch>
                  <a:fillRect l="-719" t="-2538" b="-30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3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3887</Words>
  <Application>Microsoft Office PowerPoint</Application>
  <PresentationFormat>Diavetítés a képernyőre (4:3 oldalarány)</PresentationFormat>
  <Paragraphs>621</Paragraphs>
  <Slides>24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Numerikus módszerek</vt:lpstr>
      <vt:lpstr>A numerikus integrálásról</vt:lpstr>
      <vt:lpstr>Összetett trapézformula</vt:lpstr>
      <vt:lpstr>Összetett trapézformula</vt:lpstr>
      <vt:lpstr>Összetett trapézformula</vt:lpstr>
      <vt:lpstr>Összetett trapézformula</vt:lpstr>
      <vt:lpstr>Összetett trapézformula hibaanalízise</vt:lpstr>
      <vt:lpstr>Összetett trapézformula hibaanalízise</vt:lpstr>
      <vt:lpstr>Összetett trapézformula hibaanalízise</vt:lpstr>
      <vt:lpstr>Összetett trapézformula hibaanalízise</vt:lpstr>
      <vt:lpstr>Összetett trapézformula hibaanalízise</vt:lpstr>
      <vt:lpstr>Összetett trapézformula hibaanalízise</vt:lpstr>
      <vt:lpstr>Összetett trapézformula hibaanalízise</vt:lpstr>
      <vt:lpstr>Összetett Simpson-formula</vt:lpstr>
      <vt:lpstr>Összetett Simpson-formula és hibaanalízise</vt:lpstr>
      <vt:lpstr>Összetett Simpson formula</vt:lpstr>
      <vt:lpstr>Összetett Simpson formula hibaanalízise</vt:lpstr>
      <vt:lpstr>Összetett Simpson formula hibaanalízise</vt:lpstr>
      <vt:lpstr>Összetett Simpson-formula hibaanalízise</vt:lpstr>
      <vt:lpstr>Összetett Simpson-formula hibaanalízise</vt:lpstr>
      <vt:lpstr>Összetett trapézformula és összetett Simpson-formula MATLAB-ban</vt:lpstr>
      <vt:lpstr>Összetett trapézformula MATLAB-ban</vt:lpstr>
      <vt:lpstr>Összetett Simpson-formula MATLAB-ban  (1. változat)</vt:lpstr>
      <vt:lpstr>Összetett Simpson-formula MATLAB-ban  (2. változat)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Numerikus módszerek</dc:title>
  <dc:creator>Noémi</dc:creator>
  <cp:lastModifiedBy>Noémi</cp:lastModifiedBy>
  <cp:revision>175</cp:revision>
  <dcterms:created xsi:type="dcterms:W3CDTF">2020-03-22T06:35:25Z</dcterms:created>
  <dcterms:modified xsi:type="dcterms:W3CDTF">2020-04-07T16:33:47Z</dcterms:modified>
</cp:coreProperties>
</file>