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65" r:id="rId5"/>
    <p:sldId id="266" r:id="rId6"/>
    <p:sldId id="257" r:id="rId7"/>
    <p:sldId id="258" r:id="rId8"/>
    <p:sldId id="259" r:id="rId9"/>
    <p:sldId id="268" r:id="rId10"/>
    <p:sldId id="269" r:id="rId11"/>
    <p:sldId id="262" r:id="rId12"/>
    <p:sldId id="270" r:id="rId13"/>
    <p:sldId id="260" r:id="rId14"/>
    <p:sldId id="267" r:id="rId15"/>
    <p:sldId id="27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2809" autoAdjust="0"/>
  </p:normalViewPr>
  <p:slideViewPr>
    <p:cSldViewPr snapToGrid="0">
      <p:cViewPr varScale="1">
        <p:scale>
          <a:sx n="91" d="100"/>
          <a:sy n="91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6CA59-5545-40E7-A7C6-F2F0EA70C7AF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5D50-811D-4D6C-AED7-BC10167E09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27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1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 kódban u :=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extract_min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(Q) a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ponthalmaznak azt az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csúcspontját keresi meg, amelyre a </a:t>
            </a:r>
            <a:r>
              <a:rPr lang="hu-HU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[u]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érték a legkisebb. Ezt a csúcspontot kiveszi ez a hívás a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halmazból és visszaadja a hívónak. A 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u,v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a szomszédos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pontok közötti távolságot számolja ki. A 10-es sorban található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gyökércsomópontból a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csomópontba vezető út hossza, abban az esetben, amikor ez az út az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ponton keresztül megy. Ha az így számolt úthossz rövidebb, mint az aktuálisan ismert legrövidebb út a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pontra, akkor az aktuális utat ezzel az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rövidebb úttal helyettesítjük.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09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legrövidebb útvonal feladat megoldásánál. Az üres pontok a Q halmaz, a teli pontok az S halmaz, a következő értékeléssel: a pont minél vörösebb, annál kisebb a költsége. A sötétkék pontok akadályt jeleznek.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06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Az algoritmus célja és alapjai</a:t>
            </a:r>
            <a:r>
              <a:rPr lang="hu-HU" dirty="0"/>
              <a:t> Az A* algoritmus keres egy utat a kezdőcsúcsból a célcsúcsba. A működéséhez egy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hu-HU" dirty="0"/>
              <a:t> heurisztikus függvényt használ: a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h(n)</a:t>
            </a:r>
            <a:r>
              <a:rPr lang="hu-HU" dirty="0"/>
              <a:t> érték becsüli meg a cél elérésének várható költségét az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hu-HU" dirty="0"/>
              <a:t> csúcsból kiindulva.</a:t>
            </a:r>
          </a:p>
          <a:p>
            <a:r>
              <a:rPr lang="hu-HU" b="1" dirty="0"/>
              <a:t>Adatszerkezetek és inicializálás</a:t>
            </a:r>
            <a:r>
              <a:rPr lang="hu-HU" dirty="0"/>
              <a:t> A folyamat során az algoritmus nyilvántartja a felfedezett csúcsok halmazát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openSet</a:t>
            </a:r>
            <a:r>
              <a:rPr lang="hu-HU" dirty="0"/>
              <a:t>), amelyeket a későbbiekben szükséges lehet (újra) kiterjeszteni; induláskor ebben a halmazban még csak a kezdőcsúcs ismert. A hatékonyság érdekében ez általában egy min-kupaccal vagy prioritásos sorral van megvalósítva (nem </a:t>
            </a:r>
            <a:r>
              <a:rPr lang="hu-HU" dirty="0" err="1"/>
              <a:t>hasításos</a:t>
            </a:r>
            <a:r>
              <a:rPr lang="hu-HU" dirty="0"/>
              <a:t> halmazzal), így a legígéretesebb csúcs kiválasztása O(1) idejű művelet.</a:t>
            </a:r>
          </a:p>
          <a:p>
            <a:r>
              <a:rPr lang="hu-HU" dirty="0"/>
              <a:t>Az útvonalak követéséhez és értékeléséhez három térképet (map) használunk:</a:t>
            </a:r>
          </a:p>
          <a:p>
            <a:r>
              <a:rPr lang="hu-HU" b="1" dirty="0" err="1"/>
              <a:t>cameFrom</a:t>
            </a:r>
            <a:r>
              <a:rPr lang="hu-HU" b="1" dirty="0"/>
              <a:t>[n]:</a:t>
            </a:r>
            <a:r>
              <a:rPr lang="hu-HU" dirty="0"/>
              <a:t> Tárolja, hogy az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hu-HU" dirty="0"/>
              <a:t> csúcsot melyik csúcs előzi meg közvetlenül a kezdőpontból oda vezető legolcsóbb, eddig ismert úton.</a:t>
            </a:r>
          </a:p>
          <a:p>
            <a:r>
              <a:rPr lang="hu-HU" b="1" dirty="0" err="1"/>
              <a:t>gScore</a:t>
            </a:r>
            <a:r>
              <a:rPr lang="hu-HU" b="1" dirty="0"/>
              <a:t>[n]:</a:t>
            </a:r>
            <a:r>
              <a:rPr lang="hu-HU" dirty="0"/>
              <a:t> A kezdőcsúcsból az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hu-HU" dirty="0"/>
              <a:t>-be vezető legolcsóbb, eddig ismert út költsége.</a:t>
            </a:r>
          </a:p>
          <a:p>
            <a:r>
              <a:rPr lang="hu-HU" b="1" dirty="0" err="1"/>
              <a:t>fScore</a:t>
            </a:r>
            <a:r>
              <a:rPr lang="hu-HU" b="1" dirty="0"/>
              <a:t>[n]:</a:t>
            </a:r>
            <a:r>
              <a:rPr lang="hu-HU" dirty="0"/>
              <a:t> Ez az összeg 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gScore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[n] + h(n)</a:t>
            </a:r>
            <a:r>
              <a:rPr lang="hu-HU" dirty="0"/>
              <a:t>. Az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fScore</a:t>
            </a:r>
            <a:r>
              <a:rPr lang="hu-HU" dirty="0"/>
              <a:t> értéke az aktuális legjobb becslésünk a kezdőcsúcsból a célcsúcsba vezető,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hu-HU" dirty="0"/>
              <a:t>-en átmenő optimális út teljes költségére.</a:t>
            </a:r>
          </a:p>
          <a:p>
            <a:r>
              <a:rPr lang="hu-HU" b="1" dirty="0"/>
              <a:t>A keresés folyamata</a:t>
            </a:r>
            <a:r>
              <a:rPr lang="hu-HU" dirty="0"/>
              <a:t> A szomszédos csúcsok vizsgálatakor a 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hu-HU" dirty="0"/>
              <a:t> jelöli a jelenlegi csúcsból a szomszédba vezető él költségét. Ebből számítható a 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tentative_gScore</a:t>
            </a:r>
            <a:r>
              <a:rPr lang="hu-HU" dirty="0"/>
              <a:t>, ami a kezdőcsúcsból az aktuális csúcson át a szomszédba vezető út teljes költsége.</a:t>
            </a:r>
          </a:p>
          <a:p>
            <a:r>
              <a:rPr lang="hu-HU" dirty="0"/>
              <a:t>Ha ez a számított érték kisebb, mint a szomszédnál korábban tárolt költség, az azt jelenti, hogy ez a szomszédba vezető út jobb minden eddiginél. Ilyenkor rögzítjük az új értékeket és a szülőt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cameFrom</a:t>
            </a:r>
            <a:r>
              <a:rPr lang="hu-HU" dirty="0"/>
              <a:t>).</a:t>
            </a:r>
          </a:p>
          <a:p>
            <a:r>
              <a:rPr lang="hu-HU" b="1" dirty="0"/>
              <a:t>Befejezés</a:t>
            </a:r>
            <a:r>
              <a:rPr lang="hu-HU" dirty="0"/>
              <a:t> Ha a nyílt halmaz kiürül úgy, hogy soha nem értük el a célcsúcsot, az algoritmus hibával tér vissza (nincs út).</a:t>
            </a:r>
          </a:p>
          <a:p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Megjegyzés: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Ebben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pszeudokódban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egy csúcsot elérünk egy úttal, eltávolítjuk a nyílt halmazból, majd ha később egy olcsóbb útvonalon újra elérjük, akkor az ismét hozzáadódik a nyílt halmazhoz. Ez elengedhetetlen annak garantálásához, hogy a visszaadott út optimális legyen, ha a heurisztikus függvény megengedhető, de nem konzisztens. Ha a heurisztika konzisztens, akkor, amikor egy csúcs kikerül a nyílt halmazból, akkor az elérési út garantáltan optimális lesz, tehát a csúcs újabb elérésekor a 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tentative_gScore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gScore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feltétel mindig hamis.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54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kezdőcsomóponttól egy célcsomópontig történő elérési út keresésének A* ábrája. Az üres körök a 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nyitott halmaz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csomópontjait képviselik, azaz azokat, amelyeket még ki kell vizsgálni, és a kitöltött zárt halmazban vannak. Az egyes zárt csomópontok színe jelzi a távolságot a kezdetektől: minél zöldebb, annál távolabb van. Először láthatjuk, hogy az A* egyenes vonalban halad a cél felé, majd amikor akadályba ütközik, alternatív útvonalakat fedez fel a csomópontokon keresztül a nyitott készletből.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35D50-811D-4D6C-AED7-BC10167E09A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94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E231C9-D539-9839-9140-F9182DE96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3564C5D-7682-CBE5-73B7-8CDE767F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44A25C-CA3D-F4CE-C21B-095DDDA0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2BD6ED-4507-D927-3390-65CF77D2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9DDBC0-A55C-A330-DAC3-CB9C62CC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9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0A95F5-8804-46A5-C62B-8605E0B7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952C30-5D46-AF9C-4CC4-1A6F34CF4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40E274-4869-F49F-992A-1370E6DD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52902E-6F9F-D743-1E41-0AFC6AE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766F0A-F8C8-3334-7112-2F50AC5C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10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354614C-3643-6CC5-BB25-E7F76988C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F42D43-A7C2-8D93-0304-01FB47F56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4FE877-BBFE-B4FC-13FE-F5EBA530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D3E61F-624F-AC4C-A363-13377364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DA2C5C-5C87-F90E-F2C6-A8EA3E7E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7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A9A74C-E008-A9A6-E0C7-6A57364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BEEC88-BB73-BC2D-5CBE-F377A50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9D8BAC-C4FE-6020-A1F1-C52EF201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8A6A5F-5C90-D0C7-D57E-ECBE3112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850928-0485-84FA-3D5F-35E788B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44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CE886C-AB02-1DAB-0509-64E1F052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D35DAA-2A6A-D778-AC9B-1F4C42B8D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A03697-AB38-1B9D-9870-093FDE5A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70FC21-9D2E-355C-C308-B4A67CF7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451141-26EF-1E6F-878F-12F13040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3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07C008-36D6-6B12-2CCE-183CD798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D79774-41AF-E75F-342D-83A617AB3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B51105-F438-6F00-6C42-BF006B540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B7113A0-4CD1-39CB-B6F3-54666106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353FC2A-77B9-017B-BBB7-DC13B3C0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70F00C-6B35-99AD-01EE-DDA7BD75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84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839CC2-A9D6-F285-D153-457A0BAF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2875C1-B5CA-FE8F-A49D-19772E4B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4D5FB8-33D6-4488-3823-D18CC8E2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0F23667-8836-9DAA-7453-6B164A581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1DF112-6612-527A-3E7B-56BBA10AD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EB9C05F-CE1C-899A-1A48-B74619CD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6C63D1D-1453-5B1A-31B1-6F16D1DC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8C4383E-67D8-F077-0011-245F9409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D030E9-B7B0-E28C-FD8D-1EA5C209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E6CB79-F4C7-6920-EFC6-D8E29429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5814EB3-EFF8-B650-526D-3C4ADD53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F0A14-DDA1-B477-EF0F-E03A1B67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90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EA4B7A1-00A6-13AB-4A58-905126A6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015C0F0-EF4B-7634-08D4-3CCCF900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029A51A-7C2E-6A4B-F9DA-0C283AAF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3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288E02-FA1C-CEBD-0ED6-5F60F4FA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E74F36-217F-7D3B-16A3-6F785A88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8EA482-1240-5398-EA05-93AFE361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28DE5C-E883-C6F9-78A3-6814726E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0D78917-3BAF-734A-757A-AC621C1F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7D4BE6-D792-BDDF-3EB8-502F1C68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25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5E798-5957-11BA-BF8D-4EC6A2B1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BCB98AE-E40E-055B-CDF8-76B00CB79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68FD8E-A114-66B1-7C90-5971EEC4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9A546A3-61C3-2B4A-96AA-CF316A07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485A9A-1059-3EA3-6E5A-1D3A259E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139C70-0B2F-780E-C11A-3D3B33BB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5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AE39031-5144-4EE5-7990-8C18EAD8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5495C8-5EAA-043F-18BE-14FC7DB2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6A298B-B06F-65D1-9E78-32F3A7163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6021A6-6BCF-4693-91E3-3B531FB4014E}" type="datetimeFigureOut">
              <a:rPr lang="hu-HU" smtClean="0"/>
              <a:t>2025. 11. 28.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1DB006-7913-FFF7-577E-814D1B899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9A4416-0F7E-F46A-2182-537663207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151A9-424E-401F-A53D-FB1D16B28C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7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eres%C5%91algoritmus" TargetMode="External"/><Relationship Id="rId7" Type="http://schemas.openxmlformats.org/officeDocument/2006/relationships/hyperlink" Target="https://hu.wikipedia.org/wiki/Cs%C3%BAcs_(gr%C3%A1felm%C3%A9let)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Gr%C3%A1f" TargetMode="External"/><Relationship Id="rId5" Type="http://schemas.openxmlformats.org/officeDocument/2006/relationships/hyperlink" Target="https://hu.wikipedia.org/wiki/S%C3%BAlyozott_gr%C3%A1f" TargetMode="External"/><Relationship Id="rId4" Type="http://schemas.openxmlformats.org/officeDocument/2006/relationships/hyperlink" Target="https://hu.wikipedia.org/wiki/Legjobbat_el%C5%91sz%C3%B6r_keres%C3%A9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Dijkstra-algoritmus" TargetMode="External"/><Relationship Id="rId2" Type="http://schemas.openxmlformats.org/officeDocument/2006/relationships/hyperlink" Target="https://hu.wikipedia.org/wiki/A*_algoritmus#Alkalmaz%C3%A1s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ongranberg.com/astar/docs/graphtyp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Gr%C3%A1f" TargetMode="External"/><Relationship Id="rId2" Type="http://schemas.openxmlformats.org/officeDocument/2006/relationships/hyperlink" Target="https://hu.wikipedia.org/wiki/Moh%C3%B3_algoritm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hu.wikipedia.org/wiki/Edsger_Wybe_Dijkstr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3A1C55-5965-79F5-1D69-88E8E39F8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hu-HU" sz="5400">
                <a:solidFill>
                  <a:schemeClr val="bg1"/>
                </a:solidFill>
                <a:latin typeface="Aptos Black" panose="020F0502020204030204" pitchFamily="34" charset="0"/>
              </a:rPr>
              <a:t>Útkeresés a játékokban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C3D5A2A-238B-F15F-B2D6-EF2B388B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Készitette</a:t>
            </a:r>
            <a:r>
              <a:rPr lang="hu-HU" sz="2000" dirty="0">
                <a:solidFill>
                  <a:schemeClr val="bg1"/>
                </a:solidFill>
              </a:rPr>
              <a:t>: Horváth Dávid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8E1AA8-442A-3E97-9A31-6B66ED08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A* </a:t>
            </a:r>
            <a:r>
              <a:rPr lang="en-US" sz="40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algoritmus</a:t>
            </a:r>
            <a:endParaRPr lang="en-US" sz="4000" kern="1200" dirty="0">
              <a:solidFill>
                <a:srgbClr val="FFFFFF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2BE052-C5E4-249E-0638-F2BD2F96BF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0855" y="1412489"/>
            <a:ext cx="3427283" cy="436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>
                <a:ln>
                  <a:noFill/>
                </a:ln>
                <a:effectLst/>
              </a:rPr>
              <a:t>Az A* algoritmus egy gráfbejáró és útvonalkeresési algoritmus, amelyet teljessége és optimális hatékonysága miatt gyakran használnak.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>
                <a:ln>
                  <a:noFill/>
                </a:ln>
                <a:effectLst/>
              </a:rPr>
              <a:t>Fő gyakorlati hátránya a  tárhelybonyolultsága, mivel az összes generált csomópontot eltárolja a memóriában. Emiatt a gyakorlati útkereső rendszerekben gyakran jobban teljesítenek nála az előfeldolgozást alkalmazó algoritmusok, vagy a memóriakorlátos megközelítések. Számos esetben azonban az A* továbbra is a legjobb megoldás.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95A1316C-19ED-12AF-8683-876F80A1211E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Peter Hart, Nils Nilsson és Bertram Raphael a Stanford Kutatóintézetben (ma SRI International) 1968-ban publikálta először az algoritmust</a:t>
            </a:r>
          </a:p>
        </p:txBody>
      </p:sp>
    </p:spTree>
    <p:extLst>
      <p:ext uri="{BB962C8B-B14F-4D97-AF65-F5344CB8AC3E}">
        <p14:creationId xmlns:p14="http://schemas.microsoft.com/office/powerpoint/2010/main" val="2135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34B8CEE-3DCC-C257-916E-107EFE40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hu-HU" sz="5000" dirty="0">
                <a:latin typeface="Aptos Black" panose="020B0004020202020204" pitchFamily="34" charset="0"/>
              </a:rPr>
              <a:t>A* algoritmus menete</a:t>
            </a:r>
          </a:p>
        </p:txBody>
      </p:sp>
      <p:pic>
        <p:nvPicPr>
          <p:cNvPr id="8" name="Kép 7" descr="A képen diagram, sor, képernyőkép, kö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1297C93-2335-722E-01C6-8D70FE77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497890"/>
            <a:ext cx="5458968" cy="3862219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A08B83-36D7-7400-A47B-3C958B7D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hu-HU" sz="2200" dirty="0"/>
              <a:t>Az A* egy informált </a:t>
            </a:r>
            <a:r>
              <a:rPr lang="hu-HU" sz="2200" dirty="0">
                <a:hlinkClick r:id="rId3" tooltip="Keresőalgoritm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keresőalgoritmus</a:t>
            </a:r>
            <a:r>
              <a:rPr lang="hu-HU" sz="2200" dirty="0"/>
              <a:t>, avagy </a:t>
            </a:r>
            <a:r>
              <a:rPr lang="hu-HU" sz="2200" dirty="0">
                <a:hlinkClick r:id="rId4" tooltip="Legjobbat először keresé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legjobbat először keresés</a:t>
            </a:r>
            <a:r>
              <a:rPr lang="hu-HU" sz="2200" dirty="0"/>
              <a:t>, vagyis </a:t>
            </a:r>
            <a:r>
              <a:rPr lang="hu-HU" sz="2200" dirty="0">
                <a:hlinkClick r:id="rId5" tooltip="Súlyozott grá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súlyozott gráfokkal</a:t>
            </a:r>
            <a:r>
              <a:rPr lang="hu-HU" sz="2200" dirty="0"/>
              <a:t> van megfogalmazva: a </a:t>
            </a:r>
            <a:r>
              <a:rPr lang="hu-HU" sz="2200" dirty="0">
                <a:hlinkClick r:id="rId6" tooltip="Grá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gráf</a:t>
            </a:r>
            <a:r>
              <a:rPr lang="hu-HU" sz="2200" dirty="0"/>
              <a:t> egy adott kezdő</a:t>
            </a:r>
            <a:r>
              <a:rPr lang="hu-HU" sz="2200" dirty="0">
                <a:hlinkClick r:id="rId7" tooltip="Csúcs (gráfelméle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csúcsából</a:t>
            </a:r>
            <a:r>
              <a:rPr lang="hu-HU" sz="2200" dirty="0"/>
              <a:t> kiindulva arra törekszik, hogy olyan utat keressen az adott célcsomóponthoz, amelynek a legkisebb a költsége (a legrövidebb távolság, a legrövidebb idő stb.)</a:t>
            </a:r>
          </a:p>
          <a:p>
            <a:endParaRPr lang="hu-HU" sz="2200" dirty="0"/>
          </a:p>
        </p:txBody>
      </p:sp>
      <p:sp>
        <p:nvSpPr>
          <p:cNvPr id="4" name="AutoShape 2" descr="{\displaystyle f(n)=g(n)+h(n)}">
            <a:extLst>
              <a:ext uri="{FF2B5EF4-FFF2-40B4-BE49-F238E27FC236}">
                <a16:creationId xmlns:a16="http://schemas.microsoft.com/office/drawing/2014/main" id="{64E401CE-9559-1E1E-98F6-EFD931326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{\displaystyle f(n)=g(n)+h(n)}">
            <a:extLst>
              <a:ext uri="{FF2B5EF4-FFF2-40B4-BE49-F238E27FC236}">
                <a16:creationId xmlns:a16="http://schemas.microsoft.com/office/drawing/2014/main" id="{9F1EA98D-7C64-12CA-E400-1BB665901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{\displaystyle f(n)=g(n)+h(n)}">
            <a:extLst>
              <a:ext uri="{FF2B5EF4-FFF2-40B4-BE49-F238E27FC236}">
                <a16:creationId xmlns:a16="http://schemas.microsoft.com/office/drawing/2014/main" id="{8F98F538-5DCF-2B5B-AB30-9D1713712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58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7A8C26-01A5-FFB6-CF32-036D90E3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hu-HU" dirty="0">
                <a:latin typeface="Aptos Black" panose="020B0004020202020204" pitchFamily="34" charset="0"/>
              </a:rPr>
              <a:t>A* algoritmus </a:t>
            </a:r>
            <a:r>
              <a:rPr lang="hu-HU" dirty="0" err="1">
                <a:latin typeface="Aptos Black" panose="020B0004020202020204" pitchFamily="34" charset="0"/>
              </a:rPr>
              <a:t>pszeudókódja</a:t>
            </a:r>
            <a:endParaRPr lang="hu-HU" dirty="0">
              <a:latin typeface="Aptos Black" panose="020B0004020202020204" pitchFamily="34" charset="0"/>
            </a:endParaRPr>
          </a:p>
        </p:txBody>
      </p:sp>
      <p:pic>
        <p:nvPicPr>
          <p:cNvPr id="5" name="Tartalom helye 4" descr="A képen szöveg, Betűtípus, képernyőkép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24BFBE9-B6C8-3D8F-B2AC-C5BC2B496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" y="818265"/>
            <a:ext cx="4015954" cy="52241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741BCC-8C32-AB6B-B2A4-A2E2BBB5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824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9C502B-9E21-F0C7-5555-E0E596BB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hu-HU" sz="3700" dirty="0">
                <a:latin typeface="Aptos Black" panose="020B0004020202020204" pitchFamily="34" charset="0"/>
              </a:rPr>
              <a:t>A*algoritmus vizuális szemléltetése</a:t>
            </a:r>
          </a:p>
        </p:txBody>
      </p:sp>
      <p:pic>
        <p:nvPicPr>
          <p:cNvPr id="7" name="Tartalom helye 6" descr="A képen képernyőkép,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46908B-8E9E-E496-628D-16EDD891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178404-E072-9AE8-7C7A-1C382CB5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3357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C1AD9B-7F63-7459-4495-CE73CE22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 a figyelmet!!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A0298D-2DB4-5509-8E76-AE42DA7B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Használt linkek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FAF78F-2C4A-E74A-DA76-9ED42EFF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  <a:hlinkClick r:id="rId2"/>
              </a:rPr>
              <a:t>https://hu.wikipedia.org/wiki/A*_algoritmus#Alkalmaz%C3%A1sok</a:t>
            </a:r>
            <a:endParaRPr lang="hu-HU">
              <a:solidFill>
                <a:schemeClr val="bg1"/>
              </a:solidFill>
            </a:endParaRPr>
          </a:p>
          <a:p>
            <a:r>
              <a:rPr lang="hu-HU">
                <a:solidFill>
                  <a:schemeClr val="bg1"/>
                </a:solidFill>
                <a:hlinkClick r:id="rId3"/>
              </a:rPr>
              <a:t>https://hu.wikipedia.org/wiki/Dijkstra-algoritmus</a:t>
            </a:r>
            <a:endParaRPr lang="hu-HU">
              <a:solidFill>
                <a:schemeClr val="bg1"/>
              </a:solidFill>
            </a:endParaRPr>
          </a:p>
          <a:p>
            <a:r>
              <a:rPr lang="hu-HU">
                <a:solidFill>
                  <a:schemeClr val="bg1"/>
                </a:solidFill>
                <a:hlinkClick r:id="rId4"/>
              </a:rPr>
              <a:t>https://arongranberg.com/astar/docs/graphtypes.html</a:t>
            </a:r>
            <a:endParaRPr lang="hu-HU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16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6E986-24E5-FAD1-ED2A-CF13766F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u-HU" sz="3600" dirty="0">
                <a:latin typeface="Aptos Black" panose="020B0004020202020204" pitchFamily="34" charset="0"/>
              </a:rPr>
              <a:t>Rács Gráf (</a:t>
            </a:r>
            <a:r>
              <a:rPr lang="hu-HU" sz="3600" dirty="0" err="1">
                <a:latin typeface="Aptos Black" panose="020B0004020202020204" pitchFamily="34" charset="0"/>
              </a:rPr>
              <a:t>Grid</a:t>
            </a:r>
            <a:r>
              <a:rPr lang="hu-HU" sz="3600" dirty="0">
                <a:latin typeface="Aptos Black" panose="020B0004020202020204" pitchFamily="34" charset="0"/>
              </a:rPr>
              <a:t> </a:t>
            </a:r>
            <a:r>
              <a:rPr lang="hu-HU" sz="3600" dirty="0" err="1">
                <a:latin typeface="Aptos Black" panose="020B0004020202020204" pitchFamily="34" charset="0"/>
              </a:rPr>
              <a:t>Graph</a:t>
            </a:r>
            <a:r>
              <a:rPr lang="hu-HU" sz="3600" dirty="0">
                <a:latin typeface="Aptos Black" panose="020B0004020202020204" pitchFamily="34" charset="0"/>
              </a:rPr>
              <a:t>)</a:t>
            </a:r>
          </a:p>
        </p:txBody>
      </p:sp>
      <p:pic>
        <p:nvPicPr>
          <p:cNvPr id="5" name="Kép 4" descr="A képen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C91C640-5F96-C3B3-DD91-BA338B804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6398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05BA4C-1C61-590E-C089-3FC59CA8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u-HU" sz="1700"/>
              <a:t>A Rács Gráf a legegyszerűbb gráf. Ahogy a neve is sugallja, </a:t>
            </a:r>
            <a:r>
              <a:rPr lang="hu-HU" sz="1700" b="1"/>
              <a:t>rács mintázatban</a:t>
            </a:r>
            <a:r>
              <a:rPr lang="hu-HU" sz="1700"/>
              <a:t> generál csomópontokat.</a:t>
            </a:r>
          </a:p>
          <a:p>
            <a:r>
              <a:rPr lang="hu-HU" sz="1700"/>
              <a:t>Kiválóan működik a legtöbb jelenetben, és különösen jó, ha a gráfot </a:t>
            </a:r>
            <a:r>
              <a:rPr lang="hu-HU" sz="1700" b="1"/>
              <a:t>futás közben kell frissíteni</a:t>
            </a:r>
            <a:r>
              <a:rPr lang="hu-HU" sz="1700"/>
              <a:t> (például egy RTS vagy egy Tower Defence játékban).</a:t>
            </a:r>
          </a:p>
          <a:p>
            <a:r>
              <a:rPr lang="hu-HU" sz="1700"/>
              <a:t>Azonban teljesítmény és memória szempontjából nem különösebben jó a </a:t>
            </a:r>
            <a:r>
              <a:rPr lang="hu-HU" sz="1700" b="1"/>
              <a:t>nagy, nyitott terekkel rendelkező világok</a:t>
            </a:r>
            <a:r>
              <a:rPr lang="hu-HU" sz="1700"/>
              <a:t> kezelésére, mivel minden régiót azonos csomópont-sűrűséggel ábrázol, függetlenül attól, hogy szükség van-e arra a részletességre vagy sem.</a:t>
            </a:r>
          </a:p>
          <a:p>
            <a:endParaRPr lang="hu-HU" sz="1700"/>
          </a:p>
        </p:txBody>
      </p:sp>
    </p:spTree>
    <p:extLst>
      <p:ext uri="{BB962C8B-B14F-4D97-AF65-F5344CB8AC3E}">
        <p14:creationId xmlns:p14="http://schemas.microsoft.com/office/powerpoint/2010/main" val="39029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982CDA-62B5-7D7B-A604-2B4F6D4F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Rács </a:t>
            </a:r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Gráf</a:t>
            </a:r>
            <a:r>
              <a:rPr lang="en-US" sz="28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előnyök</a:t>
            </a:r>
            <a:r>
              <a:rPr lang="en-US" sz="28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/</a:t>
            </a:r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hátrányok</a:t>
            </a:r>
            <a:endParaRPr lang="en-US" sz="2800" kern="1200" dirty="0">
              <a:solidFill>
                <a:srgbClr val="FFFFFF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BE6AAB-4AE2-ABCE-6D87-08B6DE7ED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0855" y="1412489"/>
            <a:ext cx="3427283" cy="436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A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rácsgráfok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jól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működnek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büntetésekkel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effectLst/>
              </a:rPr>
              <a:t> (penalties)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és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címkékkel</a:t>
            </a:r>
            <a:r>
              <a:rPr kumimoji="0" lang="en-US" altLang="hu-HU" sz="2000" b="1" i="0" u="none" strike="noStrike" cap="none" normalizeH="0" baseline="0" dirty="0">
                <a:ln>
                  <a:noFill/>
                </a:ln>
                <a:effectLst/>
              </a:rPr>
              <a:t> (tags)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A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gráf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frissítések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gyorsak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A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gráf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beolvasása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(scanning) </a:t>
            </a:r>
            <a:r>
              <a:rPr kumimoji="0" lang="en-US" altLang="hu-HU" sz="2000" b="0" i="0" u="none" strike="noStrike" cap="none" normalizeH="0" baseline="0" dirty="0" err="1">
                <a:ln>
                  <a:noFill/>
                </a:ln>
                <a:effectLst/>
              </a:rPr>
              <a:t>viszonylag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2000" b="1" i="0" u="none" strike="noStrike" cap="none" normalizeH="0" baseline="0" dirty="0" err="1">
                <a:ln>
                  <a:noFill/>
                </a:ln>
                <a:effectLst/>
              </a:rPr>
              <a:t>gyors</a:t>
            </a:r>
            <a:r>
              <a:rPr kumimoji="0" lang="en-US" altLang="hu-HU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FAFB9301-F52A-FF25-F278-2975DF27C3CF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memóriahasználat magasabb, mint egy Recast gráf esetében.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Az útvonal-keresés nagy távolságokon sokkal lassabb lehet, mint egy Recast gráfon.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Nem méretezhető nagyon nagy világokhoz.</a:t>
            </a:r>
          </a:p>
        </p:txBody>
      </p:sp>
    </p:spTree>
    <p:extLst>
      <p:ext uri="{BB962C8B-B14F-4D97-AF65-F5344CB8AC3E}">
        <p14:creationId xmlns:p14="http://schemas.microsoft.com/office/powerpoint/2010/main" val="34012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képernyőkép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6C3A85C-26D2-C3ED-4135-2D5CC08B7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4573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BEBB1E-DDFC-9A5E-F520-AE7FFE73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u-HU" sz="4000" dirty="0" err="1">
                <a:latin typeface="Aptos Black" panose="020B0004020202020204" pitchFamily="34" charset="0"/>
              </a:rPr>
              <a:t>Navmesh</a:t>
            </a:r>
            <a:endParaRPr lang="hu-HU" sz="4000" dirty="0">
              <a:latin typeface="Aptos Black" panose="020B00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B14AD7-C4DE-EC6A-643C-118A69B6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524000"/>
            <a:ext cx="3907915" cy="4652963"/>
          </a:xfrm>
        </p:spPr>
        <p:txBody>
          <a:bodyPr>
            <a:normAutofit fontScale="92500" lnSpcReduction="10000"/>
          </a:bodyPr>
          <a:lstStyle/>
          <a:p>
            <a:r>
              <a:rPr lang="hu-HU" sz="1400" dirty="0"/>
              <a:t>A </a:t>
            </a:r>
            <a:r>
              <a:rPr lang="hu-HU" sz="1400" dirty="0" err="1"/>
              <a:t>navmesh</a:t>
            </a:r>
            <a:r>
              <a:rPr lang="hu-HU" sz="1400" dirty="0"/>
              <a:t> gráf az útvonal-keresési adatokat </a:t>
            </a:r>
            <a:r>
              <a:rPr lang="hu-HU" sz="1400" b="1" dirty="0"/>
              <a:t>háromszög hálóként</a:t>
            </a:r>
            <a:r>
              <a:rPr lang="hu-HU" sz="1400" dirty="0"/>
              <a:t> (</a:t>
            </a:r>
            <a:r>
              <a:rPr lang="hu-HU" sz="1400" dirty="0" err="1"/>
              <a:t>triangle</a:t>
            </a:r>
            <a:r>
              <a:rPr lang="hu-HU" sz="1400" dirty="0"/>
              <a:t> </a:t>
            </a:r>
            <a:r>
              <a:rPr lang="hu-HU" sz="1400" dirty="0" err="1"/>
              <a:t>mesh</a:t>
            </a:r>
            <a:r>
              <a:rPr lang="hu-HU" sz="1400" dirty="0"/>
              <a:t>) ábrázolja, nem pedig négyzetekként (</a:t>
            </a:r>
            <a:r>
              <a:rPr lang="hu-HU" sz="1400" dirty="0" err="1"/>
              <a:t>Grid</a:t>
            </a:r>
            <a:r>
              <a:rPr lang="hu-HU" sz="1400" dirty="0"/>
              <a:t> Gráf) vagy pontokként (</a:t>
            </a:r>
            <a:r>
              <a:rPr lang="hu-HU" sz="1400" dirty="0" err="1"/>
              <a:t>Point</a:t>
            </a:r>
            <a:r>
              <a:rPr lang="hu-HU" sz="1400" dirty="0"/>
              <a:t> Gráf).</a:t>
            </a:r>
          </a:p>
          <a:p>
            <a:r>
              <a:rPr lang="hu-HU" sz="1400" dirty="0"/>
              <a:t>Ez tökéletes a </a:t>
            </a:r>
            <a:r>
              <a:rPr lang="hu-HU" sz="1400" b="1" dirty="0"/>
              <a:t>sima és gyors útvonal-kereséshez</a:t>
            </a:r>
            <a:r>
              <a:rPr lang="hu-HU" sz="1400" dirty="0"/>
              <a:t>, ahol a gráfnak nem kell sokat változnia futás közben. Gyakran gyorsabb, mint egy rácsgráf, mivel általában </a:t>
            </a:r>
            <a:r>
              <a:rPr lang="hu-HU" sz="1400" b="1" dirty="0"/>
              <a:t>kevesebb csomópontot</a:t>
            </a:r>
            <a:r>
              <a:rPr lang="hu-HU" sz="1400" dirty="0"/>
              <a:t> tartalmaz, és így kevesebb keresést igényel. A belőle visszaadott útvonalak közvetlenül is használhatók, de a tölcsér módosító (</a:t>
            </a:r>
            <a:r>
              <a:rPr lang="hu-HU" sz="1400" dirty="0" err="1"/>
              <a:t>funnel</a:t>
            </a:r>
            <a:r>
              <a:rPr lang="hu-HU" sz="1400" dirty="0"/>
              <a:t> </a:t>
            </a:r>
            <a:r>
              <a:rPr lang="hu-HU" sz="1400" dirty="0" err="1"/>
              <a:t>modifier</a:t>
            </a:r>
            <a:r>
              <a:rPr lang="hu-HU" sz="1400" dirty="0"/>
              <a:t>) erősen ajánlott.</a:t>
            </a:r>
          </a:p>
          <a:p>
            <a:r>
              <a:rPr lang="hu-HU" sz="1400" dirty="0"/>
              <a:t>A rendszer képes automatikusan </a:t>
            </a:r>
            <a:r>
              <a:rPr lang="hu-HU" sz="1400" dirty="0" err="1"/>
              <a:t>navmesheket</a:t>
            </a:r>
            <a:r>
              <a:rPr lang="hu-HU" sz="1400" dirty="0"/>
              <a:t> generálni (lásd </a:t>
            </a:r>
            <a:r>
              <a:rPr lang="hu-HU" sz="1400" dirty="0" err="1"/>
              <a:t>Recast</a:t>
            </a:r>
            <a:r>
              <a:rPr lang="hu-HU" sz="1400" dirty="0"/>
              <a:t> Gráf - A* Pro </a:t>
            </a:r>
            <a:r>
              <a:rPr lang="hu-HU" sz="1400" dirty="0" err="1"/>
              <a:t>Only</a:t>
            </a:r>
            <a:r>
              <a:rPr lang="hu-HU" sz="1400" dirty="0"/>
              <a:t>), de ehhez a gráfhoz </a:t>
            </a:r>
            <a:r>
              <a:rPr lang="hu-HU" sz="1400" b="1" dirty="0"/>
              <a:t>saját magadnak kell létrehoznod</a:t>
            </a:r>
            <a:r>
              <a:rPr lang="hu-HU" sz="1400" dirty="0"/>
              <a:t> azokat a kedvenc 3D modellező alkalmazásodban. A </a:t>
            </a:r>
            <a:r>
              <a:rPr lang="hu-HU" sz="1400" dirty="0" err="1"/>
              <a:t>navmesh</a:t>
            </a:r>
            <a:r>
              <a:rPr lang="hu-HU" sz="1400" dirty="0"/>
              <a:t> olyan háló, ahol a poligonok írják le a </a:t>
            </a:r>
            <a:r>
              <a:rPr lang="hu-HU" sz="1400" b="1" dirty="0"/>
              <a:t>járható területet</a:t>
            </a:r>
            <a:r>
              <a:rPr lang="hu-HU" sz="1400" dirty="0"/>
              <a:t>. A csúcsoknak (</a:t>
            </a:r>
            <a:r>
              <a:rPr lang="hu-HU" sz="1400" dirty="0" err="1"/>
              <a:t>vertexeknek</a:t>
            </a:r>
            <a:r>
              <a:rPr lang="hu-HU" sz="1400" dirty="0"/>
              <a:t>) mindig (esetleg néhány különleges esetet kivéve) a háló szélein kell lenniük, nem pedig a közepén (azaz egy csúcs, amit poligonok vesznek körül). Az is hasznos lehet, ha nagyon hosszú éleket felosztunk, mert a hasonló méretű poligonok jobb útvonalakat eredményeznek, mint a nagyon nagy és nagyon kicsi poligonok egymás mellett.</a:t>
            </a:r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26917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1A17E0B-5062-E803-FF45-33552615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12488"/>
            <a:ext cx="3575304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Navmesh</a:t>
            </a:r>
            <a:r>
              <a:rPr lang="en-US" sz="28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előnyök</a:t>
            </a:r>
            <a:r>
              <a:rPr lang="en-US" sz="2800" kern="1200" dirty="0">
                <a:solidFill>
                  <a:srgbClr val="FFFFFF"/>
                </a:solidFill>
                <a:latin typeface="Aptos Black" panose="020B0004020202020204" pitchFamily="34" charset="0"/>
              </a:rPr>
              <a:t>/</a:t>
            </a:r>
            <a:r>
              <a:rPr lang="en-US" sz="2800" kern="1200" dirty="0" err="1">
                <a:solidFill>
                  <a:srgbClr val="FFFFFF"/>
                </a:solidFill>
                <a:latin typeface="Aptos Black" panose="020B0004020202020204" pitchFamily="34" charset="0"/>
              </a:rPr>
              <a:t>hátrányok</a:t>
            </a:r>
            <a:endParaRPr lang="en-US" sz="2800" kern="1200" dirty="0">
              <a:solidFill>
                <a:srgbClr val="FFFFFF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CB15D1-B484-4B6E-DB9A-D4814A1E4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0855" y="1412489"/>
            <a:ext cx="3427283" cy="436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Képes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kis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részleteket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és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nagy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területeket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is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egyszerre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ábrázolni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Az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útvonal-keresés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gyors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az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alacsony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csomópontszám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miatt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Támogatja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nagy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világokat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Meglehetősen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gyors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frissítések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Navmesh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Cutting (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Navmesh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Vágás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használatával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ami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leginkább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navmesh-ből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való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lyukak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kivágására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korlátozódik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).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Viszonylag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alacsony</a:t>
            </a:r>
            <a:r>
              <a:rPr kumimoji="0" lang="en-US" altLang="hu-HU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memóriaigény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hu-HU" sz="1700" b="1" i="0" u="none" strike="noStrike" cap="none" normalizeH="0" baseline="0" dirty="0" err="1">
                <a:ln>
                  <a:noFill/>
                </a:ln>
                <a:effectLst/>
              </a:rPr>
              <a:t>Gyorsan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hu-HU" sz="1700" b="0" i="0" u="none" strike="noStrike" cap="none" normalizeH="0" baseline="0" dirty="0" err="1">
                <a:ln>
                  <a:noFill/>
                </a:ln>
                <a:effectLst/>
              </a:rPr>
              <a:t>beolvasható</a:t>
            </a:r>
            <a:r>
              <a:rPr kumimoji="0" lang="en-US" altLang="hu-HU" sz="1700" b="0" i="0" u="none" strike="noStrike" cap="none" normalizeH="0" baseline="0" dirty="0">
                <a:ln>
                  <a:noFill/>
                </a:ln>
                <a:effectLst/>
              </a:rPr>
              <a:t> (scan).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60E97A2F-6764-04DA-423A-EE11E3118A9C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navmesh</a:t>
            </a:r>
            <a:r>
              <a:rPr lang="en-US" sz="2000" dirty="0"/>
              <a:t> </a:t>
            </a:r>
            <a:r>
              <a:rPr lang="en-US" sz="2000" dirty="0" err="1"/>
              <a:t>létrehozása</a:t>
            </a:r>
            <a:r>
              <a:rPr lang="en-US" sz="2000" dirty="0"/>
              <a:t> </a:t>
            </a:r>
            <a:r>
              <a:rPr lang="en-US" sz="2000" dirty="0" err="1"/>
              <a:t>sok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  <a:r>
              <a:rPr lang="en-US" sz="2000" dirty="0"/>
              <a:t> </a:t>
            </a:r>
            <a:r>
              <a:rPr lang="en-US" sz="2000" dirty="0" err="1"/>
              <a:t>munkát</a:t>
            </a:r>
            <a:r>
              <a:rPr lang="en-US" sz="2000" dirty="0"/>
              <a:t> </a:t>
            </a:r>
            <a:r>
              <a:rPr lang="en-US" sz="2000" dirty="0" err="1"/>
              <a:t>igényel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navmesh</a:t>
            </a:r>
            <a:r>
              <a:rPr lang="en-US" sz="2000" dirty="0"/>
              <a:t> </a:t>
            </a:r>
            <a:r>
              <a:rPr lang="en-US" sz="2000" dirty="0" err="1"/>
              <a:t>gráfok</a:t>
            </a:r>
            <a:r>
              <a:rPr lang="en-US" sz="2000" dirty="0"/>
              <a:t> </a:t>
            </a:r>
            <a:r>
              <a:rPr lang="en-US" sz="2000" dirty="0" err="1"/>
              <a:t>rosszul</a:t>
            </a:r>
            <a:r>
              <a:rPr lang="en-US" sz="2000" dirty="0"/>
              <a:t> </a:t>
            </a:r>
            <a:r>
              <a:rPr lang="en-US" sz="2000" dirty="0" err="1"/>
              <a:t>ábrázolják</a:t>
            </a:r>
            <a:r>
              <a:rPr lang="en-US" sz="2000" dirty="0"/>
              <a:t> a </a:t>
            </a:r>
            <a:r>
              <a:rPr lang="en-US" sz="2000" dirty="0" err="1"/>
              <a:t>címkéket</a:t>
            </a:r>
            <a:r>
              <a:rPr lang="en-US" sz="2000" dirty="0"/>
              <a:t> (tags)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büntetéseket</a:t>
            </a:r>
            <a:r>
              <a:rPr lang="en-US" sz="2000" dirty="0"/>
              <a:t> (penalties). Meg </a:t>
            </a:r>
            <a:r>
              <a:rPr lang="en-US" sz="2000" dirty="0" err="1"/>
              <a:t>tudják</a:t>
            </a:r>
            <a:r>
              <a:rPr lang="en-US" sz="2000" dirty="0"/>
              <a:t> </a:t>
            </a:r>
            <a:r>
              <a:rPr lang="en-US" sz="2000" dirty="0" err="1"/>
              <a:t>tenni</a:t>
            </a:r>
            <a:r>
              <a:rPr lang="en-US" sz="2000" dirty="0"/>
              <a:t>, de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eredmények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lesznek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precízek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kiszámíthatók</a:t>
            </a:r>
            <a:r>
              <a:rPr lang="en-US" sz="2000" dirty="0"/>
              <a:t>, mint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rács-alapú</a:t>
            </a:r>
            <a:r>
              <a:rPr lang="en-US" sz="2000" dirty="0"/>
              <a:t> </a:t>
            </a:r>
            <a:r>
              <a:rPr lang="en-US" sz="2000" dirty="0" err="1"/>
              <a:t>gráf</a:t>
            </a:r>
            <a:r>
              <a:rPr lang="en-US" sz="2000" dirty="0"/>
              <a:t> </a:t>
            </a:r>
            <a:r>
              <a:rPr lang="en-US" sz="2000" dirty="0" err="1"/>
              <a:t>esetében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45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C340A3-D20A-B5E9-FC6E-233B834A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u-HU" dirty="0" err="1">
                <a:latin typeface="Aptos Black" panose="020B0004020202020204" pitchFamily="34" charset="0"/>
              </a:rPr>
              <a:t>Dijkstra</a:t>
            </a:r>
            <a:r>
              <a:rPr lang="hu-HU" dirty="0">
                <a:latin typeface="Aptos Black" panose="020B0004020202020204" pitchFamily="34" charset="0"/>
              </a:rPr>
              <a:t>-algoritmus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86F4B8-E1FD-B470-E244-6A878EEB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hu-HU" sz="2000" dirty="0"/>
              <a:t> </a:t>
            </a:r>
            <a:r>
              <a:rPr lang="hu-HU" sz="2000" dirty="0">
                <a:hlinkClick r:id="rId2" tooltip="Mohó algoritm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mohó algoritmus</a:t>
            </a:r>
            <a:r>
              <a:rPr lang="hu-HU" sz="2000" dirty="0"/>
              <a:t>, amivel irányított vagy irányítás nélküli </a:t>
            </a:r>
            <a:r>
              <a:rPr lang="hu-HU" sz="2000" dirty="0">
                <a:hlinkClick r:id="rId3" tooltip="Grá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gráfokban</a:t>
            </a:r>
            <a:r>
              <a:rPr lang="hu-HU" sz="2000" dirty="0"/>
              <a:t> lehet megkeresni a legrövidebb utakat egy adott csúcspontból kiindulva</a:t>
            </a:r>
          </a:p>
          <a:p>
            <a:r>
              <a:rPr lang="hu-HU" sz="2000" dirty="0"/>
              <a:t>Feltalálója: </a:t>
            </a:r>
            <a:r>
              <a:rPr lang="hu-HU" sz="2000" dirty="0" err="1">
                <a:hlinkClick r:id="rId4" tooltip="Edsger Wybe Dijkst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Edsger</a:t>
            </a:r>
            <a:r>
              <a:rPr lang="hu-HU" sz="2000" dirty="0">
                <a:hlinkClick r:id="rId4" tooltip="Edsger Wybe Dijkst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dirty="0" err="1">
                <a:hlinkClick r:id="rId4" tooltip="Edsger Wybe Dijkst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Wybe</a:t>
            </a:r>
            <a:r>
              <a:rPr lang="hu-HU" sz="2000" dirty="0">
                <a:hlinkClick r:id="rId4" tooltip="Edsger Wybe Dijkst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000" dirty="0" err="1">
                <a:hlinkClick r:id="rId4" tooltip="Edsger Wybe Dijkst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Dijkstra</a:t>
            </a:r>
            <a:r>
              <a:rPr lang="hu-HU" sz="2000" dirty="0"/>
              <a:t> (holland informatikus)</a:t>
            </a:r>
          </a:p>
        </p:txBody>
      </p:sp>
      <p:pic>
        <p:nvPicPr>
          <p:cNvPr id="5" name="Kép 4" descr="A képen Emberi arc, ruházat, személy, rán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7F32E22-3F5E-B84B-FA17-9AD0C5914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65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786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5D2519-7122-4BAF-B52E-1ABA4557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 fontScale="90000"/>
          </a:bodyPr>
          <a:lstStyle/>
          <a:p>
            <a:r>
              <a:rPr lang="hu-HU" sz="4600" dirty="0">
                <a:latin typeface="Aptos Black" panose="020B0004020202020204" pitchFamily="34" charset="0"/>
              </a:rPr>
              <a:t>A </a:t>
            </a:r>
            <a:r>
              <a:rPr lang="hu-HU" sz="4600" dirty="0" err="1">
                <a:latin typeface="Aptos Black" panose="020B0004020202020204" pitchFamily="34" charset="0"/>
              </a:rPr>
              <a:t>Dijkstra</a:t>
            </a:r>
            <a:r>
              <a:rPr lang="hu-HU" sz="4600" dirty="0">
                <a:latin typeface="Aptos Black" panose="020B0004020202020204" pitchFamily="34" charset="0"/>
              </a:rPr>
              <a:t>-algoritmus menete</a:t>
            </a:r>
          </a:p>
        </p:txBody>
      </p:sp>
      <p:pic>
        <p:nvPicPr>
          <p:cNvPr id="6" name="Kép 5" descr="A képen kör, diagram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C6210CD-4330-BA0B-7F57-65C7B1B7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941431"/>
            <a:ext cx="5458968" cy="2975137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1A0E61-4961-E300-39D7-307D82F5C4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39128" y="2664886"/>
            <a:ext cx="4818888" cy="3550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u-HU" sz="1400" dirty="0"/>
              <a:t>Egyetlen forrásból induló legrövidebb utat keresi súlyozott, nem negatív élköltségű gráfokban. A </a:t>
            </a:r>
            <a:r>
              <a:rPr lang="hu-HU" sz="1400" dirty="0" err="1"/>
              <a:t>Dijkstra</a:t>
            </a:r>
            <a:r>
              <a:rPr lang="hu-HU" sz="1400" dirty="0"/>
              <a:t> algoritmus egy gráfban keresi a kiinduló s csúcsból (forrás) minden más csúcsba vezető legrövidebb utat. A d[v] értékeken keresztül nyilvántartja a forrásból v-be vezető eddig talált legrövidebb út költségét. Kezdetben d[s] = 0 és minden más d[v] = végtelen. Két halmazt használ: S (Kész), ami a véglegesített csúcsokat tartalmazza, és Q (Felfedezetlen), ami a többi csúcsot tartalmazza. Az algoritmus ismétlődik, amíg Q üres. Minden lépésben kiválasztja Q-</a:t>
            </a:r>
            <a:r>
              <a:rPr lang="hu-HU" sz="1400" dirty="0" err="1"/>
              <a:t>ból</a:t>
            </a:r>
            <a:r>
              <a:rPr lang="hu-HU" sz="1400" dirty="0"/>
              <a:t> azt az u csúcsot, amelynek d[u] értéke a legalacsonyabb, majd áthelyezi S-be. Ezután az u csúcs összes szomszédjára (v) megnézi, hogy az út lerövidíthető-e az s -&gt; u -&gt; v úton keresztül (relaxáció). Ha az új költség (d[u] + élköltség(</a:t>
            </a:r>
            <a:r>
              <a:rPr lang="hu-HU" sz="1400" dirty="0" err="1"/>
              <a:t>u,v</a:t>
            </a:r>
            <a:r>
              <a:rPr lang="hu-HU" sz="1400" dirty="0"/>
              <a:t>)) kisebb a jelenlegi d[v] értéknél, akkor a d[v] értékét ezzel frissíti. Az algoritmus végén a d[v] értékek a forrás s-</a:t>
            </a:r>
            <a:r>
              <a:rPr lang="hu-HU" sz="1400" dirty="0" err="1"/>
              <a:t>ből</a:t>
            </a:r>
            <a:r>
              <a:rPr lang="hu-HU" sz="1400" dirty="0"/>
              <a:t> a v-be vezető legrövidebb út költségét adják meg.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7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A967AB1-26AC-76A4-96A0-AFB5AE28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ptos Black" panose="020B0004020202020204" pitchFamily="34" charset="0"/>
              </a:rPr>
              <a:t>A Dijkstra-</a:t>
            </a:r>
            <a:r>
              <a:rPr lang="en-US" kern="1200" dirty="0" err="1">
                <a:solidFill>
                  <a:schemeClr val="tx1"/>
                </a:solidFill>
                <a:latin typeface="Aptos Black" panose="020B0004020202020204" pitchFamily="34" charset="0"/>
              </a:rPr>
              <a:t>algoritmus</a:t>
            </a:r>
            <a:r>
              <a:rPr lang="en-US" kern="1200" dirty="0">
                <a:solidFill>
                  <a:schemeClr val="tx1"/>
                </a:solidFill>
                <a:latin typeface="Aptos Black" panose="020B000402020202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ptos Black" panose="020B0004020202020204" pitchFamily="34" charset="0"/>
              </a:rPr>
              <a:t>peszudókódja</a:t>
            </a:r>
            <a:endParaRPr lang="en-US" kern="1200" dirty="0">
              <a:solidFill>
                <a:schemeClr val="tx1"/>
              </a:solidFill>
              <a:latin typeface="Aptos Black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Tartalom helye 4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4A3EDB5-88E1-11E3-A90B-B4B537F5B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762962"/>
            <a:ext cx="10905064" cy="29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D9F47E8-720C-C206-BDD1-DD61180F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 fontScale="90000"/>
          </a:bodyPr>
          <a:lstStyle/>
          <a:p>
            <a:r>
              <a:rPr lang="hu-HU" sz="3700" dirty="0">
                <a:latin typeface="Aptos Black" panose="020B0004020202020204" pitchFamily="34" charset="0"/>
              </a:rPr>
              <a:t>A </a:t>
            </a:r>
            <a:r>
              <a:rPr lang="hu-HU" sz="3700" dirty="0" err="1">
                <a:latin typeface="Aptos Black" panose="020B0004020202020204" pitchFamily="34" charset="0"/>
              </a:rPr>
              <a:t>Dijkstra</a:t>
            </a:r>
            <a:r>
              <a:rPr lang="hu-HU" sz="3700" dirty="0">
                <a:latin typeface="Aptos Black" panose="020B0004020202020204" pitchFamily="34" charset="0"/>
              </a:rPr>
              <a:t>-algoritmus vizuális szemléltetése</a:t>
            </a:r>
          </a:p>
        </p:txBody>
      </p:sp>
      <p:pic>
        <p:nvPicPr>
          <p:cNvPr id="5" name="Tartalom helye 4" descr="A képen képernyőkép, diagram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E6BA406-7E17-CC9E-5137-11109EB21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D64AF4-A17C-EBA6-56A9-2596B7B6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5754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1551</Words>
  <Application>Microsoft Office PowerPoint</Application>
  <PresentationFormat>Szélesvásznú</PresentationFormat>
  <Paragraphs>68</Paragraphs>
  <Slides>15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Aptos</vt:lpstr>
      <vt:lpstr>Aptos Black</vt:lpstr>
      <vt:lpstr>Aptos Display</vt:lpstr>
      <vt:lpstr>Arial</vt:lpstr>
      <vt:lpstr>Calibri</vt:lpstr>
      <vt:lpstr>Office-téma</vt:lpstr>
      <vt:lpstr>Útkeresés a játékokban</vt:lpstr>
      <vt:lpstr>Rács Gráf (Grid Graph)</vt:lpstr>
      <vt:lpstr>Rács Gráf előnyök/hátrányok</vt:lpstr>
      <vt:lpstr>Navmesh</vt:lpstr>
      <vt:lpstr>Navmesh előnyök/hátrányok</vt:lpstr>
      <vt:lpstr>Dijkstra-algoritmus</vt:lpstr>
      <vt:lpstr>A Dijkstra-algoritmus menete</vt:lpstr>
      <vt:lpstr>A Dijkstra-algoritmus peszudókódja</vt:lpstr>
      <vt:lpstr>A Dijkstra-algoritmus vizuális szemléltetése</vt:lpstr>
      <vt:lpstr>A* algoritmus</vt:lpstr>
      <vt:lpstr>A* algoritmus menete</vt:lpstr>
      <vt:lpstr>A* algoritmus pszeudókódja</vt:lpstr>
      <vt:lpstr>A*algoritmus vizuális szemléltetése</vt:lpstr>
      <vt:lpstr>Köszönöm a figyelmet!!</vt:lpstr>
      <vt:lpstr>Használt linkek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Horváth Dávid</dc:creator>
  <cp:lastModifiedBy>Horváth Dávid</cp:lastModifiedBy>
  <cp:revision>2</cp:revision>
  <dcterms:created xsi:type="dcterms:W3CDTF">2025-11-27T20:01:02Z</dcterms:created>
  <dcterms:modified xsi:type="dcterms:W3CDTF">2025-11-28T21:02:58Z</dcterms:modified>
</cp:coreProperties>
</file>