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8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ávid Gergő" userId="7454cc9a-7a42-4d78-b40a-72fae9dc7ce6" providerId="ADAL" clId="{482EB8A0-A475-4AE2-AC62-272B89491DB9}"/>
    <pc:docChg chg="custSel modSld">
      <pc:chgData name="Dávid Gergő" userId="7454cc9a-7a42-4d78-b40a-72fae9dc7ce6" providerId="ADAL" clId="{482EB8A0-A475-4AE2-AC62-272B89491DB9}" dt="2025-11-26T13:12:09.235" v="4" actId="313"/>
      <pc:docMkLst>
        <pc:docMk/>
      </pc:docMkLst>
      <pc:sldChg chg="modSp mod">
        <pc:chgData name="Dávid Gergő" userId="7454cc9a-7a42-4d78-b40a-72fae9dc7ce6" providerId="ADAL" clId="{482EB8A0-A475-4AE2-AC62-272B89491DB9}" dt="2025-11-26T13:11:27.142" v="0" actId="20577"/>
        <pc:sldMkLst>
          <pc:docMk/>
          <pc:sldMk cId="3150154753" sldId="256"/>
        </pc:sldMkLst>
        <pc:spChg chg="mod">
          <ac:chgData name="Dávid Gergő" userId="7454cc9a-7a42-4d78-b40a-72fae9dc7ce6" providerId="ADAL" clId="{482EB8A0-A475-4AE2-AC62-272B89491DB9}" dt="2025-11-26T13:11:27.142" v="0" actId="20577"/>
          <ac:spMkLst>
            <pc:docMk/>
            <pc:sldMk cId="3150154753" sldId="256"/>
            <ac:spMk id="3" creationId="{7A389F12-C871-CAFE-CB3E-3E89829E8696}"/>
          </ac:spMkLst>
        </pc:spChg>
      </pc:sldChg>
      <pc:sldChg chg="modSp mod">
        <pc:chgData name="Dávid Gergő" userId="7454cc9a-7a42-4d78-b40a-72fae9dc7ce6" providerId="ADAL" clId="{482EB8A0-A475-4AE2-AC62-272B89491DB9}" dt="2025-11-26T13:12:09.235" v="4" actId="313"/>
        <pc:sldMkLst>
          <pc:docMk/>
          <pc:sldMk cId="527905450" sldId="263"/>
        </pc:sldMkLst>
        <pc:graphicFrameChg chg="modGraphic">
          <ac:chgData name="Dávid Gergő" userId="7454cc9a-7a42-4d78-b40a-72fae9dc7ce6" providerId="ADAL" clId="{482EB8A0-A475-4AE2-AC62-272B89491DB9}" dt="2025-11-26T13:12:09.235" v="4" actId="313"/>
          <ac:graphicFrameMkLst>
            <pc:docMk/>
            <pc:sldMk cId="527905450" sldId="263"/>
            <ac:graphicFrameMk id="4" creationId="{3DCBA65D-4D9A-A258-E693-D0BB140D211D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EC443F3-F05D-D4B8-4816-08798A7459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57F6C2B-B63D-41B3-09E4-F5577CD018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B852FB1-21C2-6B7C-0307-F3E2091B1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42C88-AA3D-4EBC-870C-B48F8727F22C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0CE8535-B82F-27AB-6AD2-D2BCF020C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0E11FB2-34E4-49F0-2337-080719D6D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6B43-5456-420B-8509-FA6AE0A468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07886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7A52157-BB9F-D6F8-B0BB-9A98CAABD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6F0A3F4-6B19-0502-1E33-BFCEAC613A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7967127-6FA1-2B46-4FD4-0808F42FB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42C88-AA3D-4EBC-870C-B48F8727F22C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0C7DC7D-D7FA-8775-CC4A-6683D5790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0E8EBFC-F0A0-1038-0E00-D76110164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6B43-5456-420B-8509-FA6AE0A468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0053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F73D843D-1318-D71C-B711-235CD6875D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9E46E35-AB32-1850-A97E-89AA89C43E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A3F13F5-1970-5F90-F4DA-516DA04E8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42C88-AA3D-4EBC-870C-B48F8727F22C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600E55D-9D31-5606-57EC-53294166B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EFEABE7-BC8A-6E4E-E749-F797782E8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6B43-5456-420B-8509-FA6AE0A468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2007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80A0348-0B67-B0EA-6B9E-3A679046D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E6DDD15-6EF1-F56B-9D24-1DB86E88BE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F481F60-2712-3408-ABB8-B0112D828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42C88-AA3D-4EBC-870C-B48F8727F22C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FA1E872-D2EE-56FC-E0F5-4A1581744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4A46195-2EE5-81B4-8BD4-0F53A517C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6B43-5456-420B-8509-FA6AE0A468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2652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37D8AB3-EEBB-4AD5-40DA-24D1967B3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5D149B50-44BC-4E61-6581-94510F8B7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946D800-F4D6-CF5A-FB78-54941A484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42C88-AA3D-4EBC-870C-B48F8727F22C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14AE543-339B-F634-C645-87B3A7B3F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BD5D1F9-3E36-95F9-3820-4E06B5883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6B43-5456-420B-8509-FA6AE0A468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9267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41848C3-F098-4BBE-1748-6D189CE8B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7625A14-7023-7E35-9D41-8977DCDE63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28062A9-A01F-83DD-52EE-2612B3A041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32B2021-8891-B97A-706D-F0B543783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42C88-AA3D-4EBC-870C-B48F8727F22C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3953700-1D06-5635-32F0-577B2B532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71D2437-4E58-9240-0D77-3118A04E4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6B43-5456-420B-8509-FA6AE0A468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53219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9AFAAA3-A8A4-1B99-B300-CD0B4EF9C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40C47CE-D024-A674-FC28-DE3EEF547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50D10D7-9E0A-F8C5-EB93-1B9A2D009D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7C47F48E-F92C-5FE4-BF50-25BFDE72B9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839EE3CA-85D1-B6C3-4E81-6904606BEE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392A572E-B031-D022-FB3F-9A3AE1BA8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42C88-AA3D-4EBC-870C-B48F8727F22C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64751BBF-8ADD-149E-0421-91D44D275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B5D303F4-705D-D001-A82B-A84550A40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6B43-5456-420B-8509-FA6AE0A468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043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1EDC8F2-4601-91D7-3FEE-49D03F6EA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1B601CC2-E054-357B-B223-80DC1EC28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42C88-AA3D-4EBC-870C-B48F8727F22C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DD784332-805A-49C8-1E1E-CA85F699D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989409BD-01BD-C961-BC50-4D24DF51D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6B43-5456-420B-8509-FA6AE0A468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16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325EF78-F38E-CF2C-3367-96F22B7B7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42C88-AA3D-4EBC-870C-B48F8727F22C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C18B37B3-6E0B-1582-A884-83E451119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A6790E3A-B8C3-ED72-3B12-148EB72B4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6B43-5456-420B-8509-FA6AE0A468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27835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3C8512A-FD06-05DD-DD53-8874CDEAD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983AC35-F27E-80B4-C274-00F7462E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DA022D15-6F7B-37F7-BBB4-8E5A572576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9A4A5DF-9C69-166F-4F3B-B956D42A5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42C88-AA3D-4EBC-870C-B48F8727F22C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39A0D2C-8351-3710-572F-DE85A524B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0E2D449-D766-3419-0BF6-476C89144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6B43-5456-420B-8509-FA6AE0A468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54804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8802B86-D65C-D1C9-87A1-1C7804D13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EDB0F9CF-31D9-C16D-430A-A1F264B4CF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90E0A05-F298-9BE6-3112-B8C7711001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7BD0131-5F5A-96A0-80D9-53805F8B2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42C88-AA3D-4EBC-870C-B48F8727F22C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1EFC4A1-4086-3F48-5084-C4355C1DF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49D226F5-9012-F568-CE6B-3BB091B38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6B43-5456-420B-8509-FA6AE0A468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1992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BCA17A9A-A845-4CB3-EA11-2609FD473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2B925D1-97C0-D651-9AF1-8D90EA563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ECEE819-A6E8-30FE-74DA-4A209EB849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D42C88-AA3D-4EBC-870C-B48F8727F22C}" type="datetimeFigureOut">
              <a:rPr lang="hu-HU" smtClean="0"/>
              <a:t>2025. 11. 25.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5786F8C-555C-BDF1-ACBB-6D9681A0AD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1020B78-9597-DBCE-0ADB-EFEF68C1CD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DD6B43-5456-420B-8509-FA6AE0A4688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6726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B8618DB-FD22-472D-B722-4784F84FA7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4005"/>
            <a:ext cx="12192000" cy="2387600"/>
          </a:xfrm>
        </p:spPr>
        <p:txBody>
          <a:bodyPr>
            <a:normAutofit/>
          </a:bodyPr>
          <a:lstStyle/>
          <a:p>
            <a:r>
              <a:rPr lang="hu-HU" dirty="0">
                <a:latin typeface="Consolas" panose="020B0609020204030204" pitchFamily="49" charset="0"/>
              </a:rPr>
              <a:t>Szövegek és Számok vizualizálása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A389F12-C871-CAFE-CB3E-3E89829E86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07948"/>
            <a:ext cx="9144000" cy="1655762"/>
          </a:xfrm>
        </p:spPr>
        <p:txBody>
          <a:bodyPr/>
          <a:lstStyle/>
          <a:p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Hogyan tárol és értelmezi a számítógép az írott szöveget</a:t>
            </a:r>
          </a:p>
        </p:txBody>
      </p:sp>
      <p:sp>
        <p:nvSpPr>
          <p:cNvPr id="4" name="Cím 1">
            <a:extLst>
              <a:ext uri="{FF2B5EF4-FFF2-40B4-BE49-F238E27FC236}">
                <a16:creationId xmlns:a16="http://schemas.microsoft.com/office/drawing/2014/main" id="{E5209F08-47AA-E2F4-0DF4-7AC4DAE5D8C8}"/>
              </a:ext>
            </a:extLst>
          </p:cNvPr>
          <p:cNvSpPr txBox="1">
            <a:spLocks/>
          </p:cNvSpPr>
          <p:nvPr/>
        </p:nvSpPr>
        <p:spPr>
          <a:xfrm>
            <a:off x="1524000" y="2548229"/>
            <a:ext cx="9144000" cy="72532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a gépi kódban</a:t>
            </a:r>
          </a:p>
        </p:txBody>
      </p:sp>
    </p:spTree>
    <p:extLst>
      <p:ext uri="{BB962C8B-B14F-4D97-AF65-F5344CB8AC3E}">
        <p14:creationId xmlns:p14="http://schemas.microsoft.com/office/powerpoint/2010/main" val="3150154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07DE7EE-B803-5C16-1B0B-75121306F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4603"/>
          </a:xfrm>
        </p:spPr>
        <p:txBody>
          <a:bodyPr/>
          <a:lstStyle/>
          <a:p>
            <a:r>
              <a:rPr lang="hu-HU" dirty="0">
                <a:latin typeface="Consolas" panose="020B0609020204030204" pitchFamily="49" charset="0"/>
              </a:rPr>
              <a:t>Összefoglalás: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7FA5CF5-D4AA-BB2B-2E28-EB262E1B9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035133"/>
          </a:xfrm>
        </p:spPr>
        <p:txBody>
          <a:bodyPr/>
          <a:lstStyle/>
          <a:p>
            <a:r>
              <a:rPr lang="hu-HU" dirty="0">
                <a:latin typeface="Consolas" panose="020B0609020204030204" pitchFamily="49" charset="0"/>
              </a:rPr>
              <a:t>ASCII: Alapvető 7-bites kódolás</a:t>
            </a:r>
          </a:p>
          <a:p>
            <a:r>
              <a:rPr lang="hu-HU" dirty="0">
                <a:latin typeface="Consolas" panose="020B0609020204030204" pitchFamily="49" charset="0"/>
              </a:rPr>
              <a:t>Unicode: Nemzetközi szabvány 1 millió+ karakter</a:t>
            </a:r>
          </a:p>
          <a:p>
            <a:r>
              <a:rPr lang="hu-HU" dirty="0">
                <a:latin typeface="Consolas" panose="020B0609020204030204" pitchFamily="49" charset="0"/>
              </a:rPr>
              <a:t>UTF-8: Változó hosszúságú kódolás</a:t>
            </a:r>
          </a:p>
          <a:p>
            <a:r>
              <a:rPr lang="hu-HU" dirty="0">
                <a:latin typeface="Consolas" panose="020B0609020204030204" pitchFamily="49" charset="0"/>
              </a:rPr>
              <a:t>Memória: Szöveg bájtokként tárolódik</a:t>
            </a:r>
          </a:p>
          <a:p>
            <a:r>
              <a:rPr lang="hu-HU" dirty="0">
                <a:latin typeface="Consolas" panose="020B0609020204030204" pitchFamily="49" charset="0"/>
              </a:rPr>
              <a:t>Gyakorlat: Fejlesztéshez szükséges az </a:t>
            </a:r>
            <a:r>
              <a:rPr lang="hu-HU" dirty="0" err="1">
                <a:latin typeface="Consolas" panose="020B0609020204030204" pitchFamily="49" charset="0"/>
              </a:rPr>
              <a:t>encoding</a:t>
            </a:r>
            <a:r>
              <a:rPr lang="hu-HU" dirty="0">
                <a:latin typeface="Consolas" panose="020B0609020204030204" pitchFamily="49" charset="0"/>
              </a:rPr>
              <a:t> tudatosság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4A5F0DD8-A573-21D0-9427-812CCC033A6E}"/>
              </a:ext>
            </a:extLst>
          </p:cNvPr>
          <p:cNvSpPr txBox="1"/>
          <p:nvPr/>
        </p:nvSpPr>
        <p:spPr>
          <a:xfrm>
            <a:off x="2975811" y="5268458"/>
            <a:ext cx="62403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dirty="0">
                <a:latin typeface="Consolas" panose="020B0609020204030204" pitchFamily="49" charset="0"/>
              </a:rPr>
              <a:t>Köszönöm a figyelmet!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414BD317-9819-5D1F-8B56-67A6B7945358}"/>
              </a:ext>
            </a:extLst>
          </p:cNvPr>
          <p:cNvSpPr txBox="1"/>
          <p:nvPr/>
        </p:nvSpPr>
        <p:spPr>
          <a:xfrm>
            <a:off x="2023586" y="5922379"/>
            <a:ext cx="81448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4b f6 73 7a f6 6e f6 6d 20 61 20 66 69 67 79 65 6c 6d 65 74 21</a:t>
            </a:r>
          </a:p>
        </p:txBody>
      </p:sp>
    </p:spTree>
    <p:extLst>
      <p:ext uri="{BB962C8B-B14F-4D97-AF65-F5344CB8AC3E}">
        <p14:creationId xmlns:p14="http://schemas.microsoft.com/office/powerpoint/2010/main" val="2321690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2C5F9D-5DD4-6D3E-A04D-A2C10AE37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105" y="718052"/>
            <a:ext cx="3230478" cy="1325563"/>
          </a:xfrm>
        </p:spPr>
        <p:txBody>
          <a:bodyPr>
            <a:normAutofit/>
          </a:bodyPr>
          <a:lstStyle/>
          <a:p>
            <a:r>
              <a:rPr lang="hu-HU" sz="4000" dirty="0">
                <a:latin typeface="Consolas" panose="020B0609020204030204" pitchFamily="49" charset="0"/>
              </a:rPr>
              <a:t>Tartalom: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1C03F51-918D-A3B7-AE1C-74B5934DA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8678" y="2266971"/>
            <a:ext cx="4930943" cy="2324058"/>
          </a:xfrm>
        </p:spPr>
        <p:txBody>
          <a:bodyPr>
            <a:normAutofit/>
          </a:bodyPr>
          <a:lstStyle/>
          <a:p>
            <a:r>
              <a:rPr lang="hu-HU" dirty="0">
                <a:latin typeface="Consolas" panose="020B0609020204030204" pitchFamily="49" charset="0"/>
              </a:rPr>
              <a:t>ASCII kódolás</a:t>
            </a:r>
          </a:p>
          <a:p>
            <a:r>
              <a:rPr lang="hu-HU" dirty="0">
                <a:latin typeface="Consolas" panose="020B0609020204030204" pitchFamily="49" charset="0"/>
              </a:rPr>
              <a:t>Unicode és UTF-8</a:t>
            </a:r>
          </a:p>
          <a:p>
            <a:r>
              <a:rPr lang="hu-HU" dirty="0">
                <a:latin typeface="Consolas" panose="020B0609020204030204" pitchFamily="49" charset="0"/>
              </a:rPr>
              <a:t>Memória reprezentáció</a:t>
            </a:r>
          </a:p>
          <a:p>
            <a:r>
              <a:rPr lang="hu-HU" dirty="0">
                <a:latin typeface="Consolas" panose="020B0609020204030204" pitchFamily="49" charset="0"/>
              </a:rPr>
              <a:t>Gyakorlati példák</a:t>
            </a:r>
          </a:p>
        </p:txBody>
      </p:sp>
      <p:sp>
        <p:nvSpPr>
          <p:cNvPr id="4" name="Cím 1">
            <a:extLst>
              <a:ext uri="{FF2B5EF4-FFF2-40B4-BE49-F238E27FC236}">
                <a16:creationId xmlns:a16="http://schemas.microsoft.com/office/drawing/2014/main" id="{29E263F4-1FD9-CC7F-4E40-EB5A438C0C7D}"/>
              </a:ext>
            </a:extLst>
          </p:cNvPr>
          <p:cNvSpPr txBox="1">
            <a:spLocks/>
          </p:cNvSpPr>
          <p:nvPr/>
        </p:nvSpPr>
        <p:spPr>
          <a:xfrm>
            <a:off x="421105" y="941408"/>
            <a:ext cx="323047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2400" dirty="0">
                <a:latin typeface="Consolas" panose="020B0609020204030204" pitchFamily="49" charset="0"/>
              </a:rPr>
              <a:t>--------------</a:t>
            </a:r>
          </a:p>
        </p:txBody>
      </p:sp>
    </p:spTree>
    <p:extLst>
      <p:ext uri="{BB962C8B-B14F-4D97-AF65-F5344CB8AC3E}">
        <p14:creationId xmlns:p14="http://schemas.microsoft.com/office/powerpoint/2010/main" val="1597699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D0EDCD0-FC17-8F5F-2AD2-5298BB00A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Consolas" panose="020B0609020204030204" pitchFamily="49" charset="0"/>
              </a:rPr>
              <a:t>ASCII kódolás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7DBC418B-1C54-5DFA-40CB-8DEE2C3A4B5D}"/>
              </a:ext>
            </a:extLst>
          </p:cNvPr>
          <p:cNvSpPr txBox="1"/>
          <p:nvPr/>
        </p:nvSpPr>
        <p:spPr>
          <a:xfrm>
            <a:off x="838200" y="1204159"/>
            <a:ext cx="6516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>
                <a:latin typeface="Consolas" panose="020B0609020204030204" pitchFamily="49" charset="0"/>
              </a:rPr>
              <a:t>American Standard </a:t>
            </a:r>
            <a:r>
              <a:rPr lang="hu-HU" dirty="0" err="1">
                <a:latin typeface="Consolas" panose="020B0609020204030204" pitchFamily="49" charset="0"/>
              </a:rPr>
              <a:t>Code</a:t>
            </a:r>
            <a:r>
              <a:rPr lang="hu-HU" dirty="0">
                <a:latin typeface="Consolas" panose="020B0609020204030204" pitchFamily="49" charset="0"/>
              </a:rPr>
              <a:t> </a:t>
            </a:r>
            <a:r>
              <a:rPr lang="hu-HU" dirty="0" err="1">
                <a:latin typeface="Consolas" panose="020B0609020204030204" pitchFamily="49" charset="0"/>
              </a:rPr>
              <a:t>for</a:t>
            </a:r>
            <a:r>
              <a:rPr lang="hu-HU" dirty="0">
                <a:latin typeface="Consolas" panose="020B0609020204030204" pitchFamily="49" charset="0"/>
              </a:rPr>
              <a:t> </a:t>
            </a:r>
            <a:r>
              <a:rPr lang="hu-HU" dirty="0" err="1">
                <a:latin typeface="Consolas" panose="020B0609020204030204" pitchFamily="49" charset="0"/>
              </a:rPr>
              <a:t>Information</a:t>
            </a:r>
            <a:r>
              <a:rPr lang="hu-HU" dirty="0">
                <a:latin typeface="Consolas" panose="020B0609020204030204" pitchFamily="49" charset="0"/>
              </a:rPr>
              <a:t> </a:t>
            </a:r>
            <a:r>
              <a:rPr lang="hu-HU" dirty="0" err="1">
                <a:latin typeface="Consolas" panose="020B0609020204030204" pitchFamily="49" charset="0"/>
              </a:rPr>
              <a:t>Interchange</a:t>
            </a:r>
            <a:endParaRPr lang="hu-HU" dirty="0">
              <a:latin typeface="Consolas" panose="020B0609020204030204" pitchFamily="49" charset="0"/>
            </a:endParaRPr>
          </a:p>
        </p:txBody>
      </p:sp>
      <p:pic>
        <p:nvPicPr>
          <p:cNvPr id="1026" name="Picture 2" descr="Numérique et Sciences Informatiques">
            <a:extLst>
              <a:ext uri="{FF2B5EF4-FFF2-40B4-BE49-F238E27FC236}">
                <a16:creationId xmlns:a16="http://schemas.microsoft.com/office/drawing/2014/main" id="{8BBEF594-DC6C-44AF-AF22-AAA98121E9F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6853" y="1829802"/>
            <a:ext cx="6691252" cy="4449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zövegdoboz 4">
            <a:extLst>
              <a:ext uri="{FF2B5EF4-FFF2-40B4-BE49-F238E27FC236}">
                <a16:creationId xmlns:a16="http://schemas.microsoft.com/office/drawing/2014/main" id="{A6E8BCD0-74E4-F917-4027-B64DDE77C498}"/>
              </a:ext>
            </a:extLst>
          </p:cNvPr>
          <p:cNvSpPr txBox="1"/>
          <p:nvPr/>
        </p:nvSpPr>
        <p:spPr>
          <a:xfrm>
            <a:off x="838200" y="3315979"/>
            <a:ext cx="405865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latin typeface="Consolas" panose="020B0609020204030204" pitchFamily="49" charset="0"/>
              </a:rPr>
              <a:t>7-bites kódolás ( 0-127 )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latin typeface="Consolas" panose="020B0609020204030204" pitchFamily="49" charset="0"/>
              </a:rPr>
              <a:t>128 különböző karakter reprezentálása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latin typeface="Consolas" panose="020B0609020204030204" pitchFamily="49" charset="0"/>
              </a:rPr>
              <a:t>Latin abc, számok speciális jelek</a:t>
            </a:r>
          </a:p>
        </p:txBody>
      </p:sp>
    </p:spTree>
    <p:extLst>
      <p:ext uri="{BB962C8B-B14F-4D97-AF65-F5344CB8AC3E}">
        <p14:creationId xmlns:p14="http://schemas.microsoft.com/office/powerpoint/2010/main" val="1399039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3D4863F-4F91-EDDD-1E51-647279B30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Consolas" panose="020B0609020204030204" pitchFamily="49" charset="0"/>
              </a:rPr>
              <a:t>Példa: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411803C-FEE2-A157-375C-1658A8582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359" y="2376654"/>
            <a:ext cx="5995737" cy="21046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dirty="0"/>
              <a:t>H	-	0x48		-	 01001000</a:t>
            </a:r>
          </a:p>
          <a:p>
            <a:pPr marL="0" indent="0">
              <a:buNone/>
            </a:pPr>
            <a:r>
              <a:rPr lang="hu-HU" sz="2000" dirty="0"/>
              <a:t>E 	- 	0x65		-	 01100101</a:t>
            </a:r>
          </a:p>
          <a:p>
            <a:pPr marL="0" indent="0">
              <a:buNone/>
            </a:pPr>
            <a:r>
              <a:rPr lang="hu-HU" sz="2000" dirty="0"/>
              <a:t>L	-	0x6C		-	 01101100</a:t>
            </a:r>
          </a:p>
          <a:p>
            <a:pPr marL="0" indent="0">
              <a:buNone/>
            </a:pPr>
            <a:r>
              <a:rPr lang="hu-HU" sz="2000" dirty="0"/>
              <a:t>L	-	0x6C		-	 01101100</a:t>
            </a:r>
          </a:p>
          <a:p>
            <a:pPr marL="0" indent="0">
              <a:buNone/>
            </a:pPr>
            <a:r>
              <a:rPr lang="hu-HU" sz="2000" dirty="0"/>
              <a:t>O	-	0x6F		-	 01101111</a:t>
            </a:r>
          </a:p>
          <a:p>
            <a:pPr marL="0" indent="0">
              <a:buNone/>
            </a:pPr>
            <a:endParaRPr lang="hu-HU" sz="2000" dirty="0"/>
          </a:p>
        </p:txBody>
      </p:sp>
      <p:pic>
        <p:nvPicPr>
          <p:cNvPr id="4" name="Picture 2" descr="Numérique et Sciences Informatiques">
            <a:extLst>
              <a:ext uri="{FF2B5EF4-FFF2-40B4-BE49-F238E27FC236}">
                <a16:creationId xmlns:a16="http://schemas.microsoft.com/office/drawing/2014/main" id="{057DEF17-7864-9697-E1A8-64ACB1493B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937" y="582337"/>
            <a:ext cx="4696326" cy="3123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zövegdoboz 4">
            <a:extLst>
              <a:ext uri="{FF2B5EF4-FFF2-40B4-BE49-F238E27FC236}">
                <a16:creationId xmlns:a16="http://schemas.microsoft.com/office/drawing/2014/main" id="{B6DEC9F8-61E9-611C-BE9C-B555F7E4DC3E}"/>
              </a:ext>
            </a:extLst>
          </p:cNvPr>
          <p:cNvSpPr txBox="1"/>
          <p:nvPr/>
        </p:nvSpPr>
        <p:spPr>
          <a:xfrm>
            <a:off x="2085473" y="4982645"/>
            <a:ext cx="8021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Consolas" panose="020B0609020204030204" pitchFamily="49" charset="0"/>
              </a:rPr>
              <a:t>Gépi kódban: </a:t>
            </a:r>
            <a:r>
              <a:rPr lang="en-US" dirty="0">
                <a:solidFill>
                  <a:srgbClr val="94A3B8"/>
                </a:solidFill>
                <a:latin typeface="Consolas" panose="020B0609020204030204" pitchFamily="49" charset="0"/>
                <a:ea typeface="Arial" pitchFamily="34" charset="-122"/>
                <a:cs typeface="Arial" pitchFamily="34" charset="-120"/>
              </a:rPr>
              <a:t>: </a:t>
            </a:r>
            <a:r>
              <a:rPr lang="en-US" dirty="0">
                <a:latin typeface="Consolas" panose="020B0609020204030204" pitchFamily="49" charset="0"/>
                <a:ea typeface="Arial" pitchFamily="34" charset="-122"/>
                <a:cs typeface="Arial" pitchFamily="34" charset="-120"/>
              </a:rPr>
              <a:t>01001000 01100101 01101100 01101100 01101111</a:t>
            </a:r>
            <a:endParaRPr lang="hu-HU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435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12148D3-917F-798B-DFF6-32E6D936E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ASCII hátránya: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E7CFA96-9360-FC3E-2ED7-34A522906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1667"/>
            <a:ext cx="10515600" cy="2056565"/>
          </a:xfrm>
        </p:spPr>
        <p:txBody>
          <a:bodyPr>
            <a:normAutofit/>
          </a:bodyPr>
          <a:lstStyle/>
          <a:p>
            <a:pPr marL="285750" indent="-285750"/>
            <a:r>
              <a:rPr lang="hu-HU" sz="2400" dirty="0">
                <a:latin typeface="Consolas" panose="020B0609020204030204" pitchFamily="49" charset="0"/>
              </a:rPr>
              <a:t>Az ASCII csak 128 karaktert tud tárolni</a:t>
            </a:r>
          </a:p>
          <a:p>
            <a:pPr marL="285750" indent="-285750"/>
            <a:r>
              <a:rPr lang="hu-HU" sz="2400" dirty="0" err="1">
                <a:latin typeface="Consolas" panose="020B0609020204030204" pitchFamily="49" charset="0"/>
              </a:rPr>
              <a:t>Diktratikus</a:t>
            </a:r>
            <a:r>
              <a:rPr lang="hu-HU" sz="2400" dirty="0">
                <a:latin typeface="Consolas" panose="020B0609020204030204" pitchFamily="49" charset="0"/>
              </a:rPr>
              <a:t> jelek: </a:t>
            </a:r>
            <a:r>
              <a:rPr lang="hu-HU" sz="2400" dirty="0" err="1">
                <a:latin typeface="Consolas" panose="020B0609020204030204" pitchFamily="49" charset="0"/>
              </a:rPr>
              <a:t>á,é,ü,ö</a:t>
            </a:r>
            <a:endParaRPr lang="hu-HU" sz="2400" dirty="0">
              <a:latin typeface="Consolas" panose="020B0609020204030204" pitchFamily="49" charset="0"/>
            </a:endParaRPr>
          </a:p>
          <a:p>
            <a:pPr marL="285750" indent="-285750"/>
            <a:r>
              <a:rPr lang="hu-HU" sz="2400" dirty="0" err="1">
                <a:latin typeface="Consolas" panose="020B0609020204030204" pitchFamily="49" charset="0"/>
              </a:rPr>
              <a:t>Ciril</a:t>
            </a:r>
            <a:r>
              <a:rPr lang="hu-HU" sz="2400" dirty="0">
                <a:latin typeface="Consolas" panose="020B0609020204030204" pitchFamily="49" charset="0"/>
              </a:rPr>
              <a:t>, görög, arab, kínai karakterek</a:t>
            </a:r>
          </a:p>
          <a:p>
            <a:pPr marL="285750" indent="-285750"/>
            <a:r>
              <a:rPr lang="hu-HU" sz="2400" dirty="0">
                <a:latin typeface="Consolas" panose="020B0609020204030204" pitchFamily="49" charset="0"/>
              </a:rPr>
              <a:t>Speciális szimbólumok</a:t>
            </a:r>
          </a:p>
          <a:p>
            <a:endParaRPr lang="hu-HU" sz="2400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3FA71F8-D0D8-E204-ECC3-5A4550CA44D8}"/>
              </a:ext>
            </a:extLst>
          </p:cNvPr>
          <p:cNvSpPr txBox="1"/>
          <p:nvPr/>
        </p:nvSpPr>
        <p:spPr>
          <a:xfrm>
            <a:off x="5300913" y="4200190"/>
            <a:ext cx="2005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Megoldás: </a:t>
            </a:r>
          </a:p>
        </p:txBody>
      </p:sp>
      <p:pic>
        <p:nvPicPr>
          <p:cNvPr id="2050" name="Picture 2" descr="undefined">
            <a:extLst>
              <a:ext uri="{FF2B5EF4-FFF2-40B4-BE49-F238E27FC236}">
                <a16:creationId xmlns:a16="http://schemas.microsoft.com/office/drawing/2014/main" id="{5F5ECD01-0479-374B-0965-D3D4235DA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913" y="4661855"/>
            <a:ext cx="1590174" cy="1908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1501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4DB8A06-9041-138D-F118-C28796C6B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9" y="156076"/>
            <a:ext cx="10515600" cy="1325563"/>
          </a:xfrm>
        </p:spPr>
        <p:txBody>
          <a:bodyPr/>
          <a:lstStyle/>
          <a:p>
            <a:r>
              <a:rPr lang="hu-HU" dirty="0">
                <a:latin typeface="Consolas" panose="020B0609020204030204" pitchFamily="49" charset="0"/>
              </a:rPr>
              <a:t>Unicode és UTF-8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2C0D659-9514-61B7-3F7E-7BCB9F872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6326" y="1757822"/>
            <a:ext cx="11145253" cy="7731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dirty="0">
                <a:latin typeface="Consolas" panose="020B0609020204030204" pitchFamily="49" charset="0"/>
              </a:rPr>
              <a:t>Unicode: 	Nemzetközi szabvány</a:t>
            </a:r>
          </a:p>
          <a:p>
            <a:pPr marL="0" indent="0">
              <a:buNone/>
            </a:pPr>
            <a:r>
              <a:rPr lang="hu-HU" sz="2000" dirty="0">
                <a:latin typeface="Consolas" panose="020B0609020204030204" pitchFamily="49" charset="0"/>
              </a:rPr>
              <a:t>UTF-8:		Unicode kódolása változó hosszúságú bájtokkal</a:t>
            </a:r>
          </a:p>
          <a:p>
            <a:pPr marL="0" indent="0">
              <a:buNone/>
            </a:pPr>
            <a:endParaRPr lang="hu-HU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hu-HU" sz="2000" dirty="0">
              <a:latin typeface="Consolas" panose="020B0609020204030204" pitchFamily="49" charset="0"/>
            </a:endParaRPr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D4FE16AB-6D70-4B96-A442-4FDE2D1A23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379178"/>
              </p:ext>
            </p:extLst>
          </p:nvPr>
        </p:nvGraphicFramePr>
        <p:xfrm>
          <a:off x="1887621" y="3580398"/>
          <a:ext cx="8788398" cy="1981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29466">
                  <a:extLst>
                    <a:ext uri="{9D8B030D-6E8A-4147-A177-3AD203B41FA5}">
                      <a16:colId xmlns:a16="http://schemas.microsoft.com/office/drawing/2014/main" val="698005393"/>
                    </a:ext>
                  </a:extLst>
                </a:gridCol>
                <a:gridCol w="2929466">
                  <a:extLst>
                    <a:ext uri="{9D8B030D-6E8A-4147-A177-3AD203B41FA5}">
                      <a16:colId xmlns:a16="http://schemas.microsoft.com/office/drawing/2014/main" val="318148836"/>
                    </a:ext>
                  </a:extLst>
                </a:gridCol>
                <a:gridCol w="2929466">
                  <a:extLst>
                    <a:ext uri="{9D8B030D-6E8A-4147-A177-3AD203B41FA5}">
                      <a16:colId xmlns:a16="http://schemas.microsoft.com/office/drawing/2014/main" val="9092299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Bájtok száma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Bitek száma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Tulajdonság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997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0-127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ASCII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9833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128-2047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Görög, </a:t>
                      </a:r>
                      <a:r>
                        <a:rPr lang="hu-HU" sz="2000" dirty="0" err="1"/>
                        <a:t>Ciril</a:t>
                      </a:r>
                      <a:r>
                        <a:rPr lang="hu-HU" sz="2000" dirty="0"/>
                        <a:t>, Héber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72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2048+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CJK karakterek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038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u-HU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/>
                        <a:t>Emojik, ritka karakterek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876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8130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1E2B1BF-9BA4-84E1-9A2B-AE1CCE8CE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937" y="445335"/>
            <a:ext cx="2290011" cy="854075"/>
          </a:xfrm>
        </p:spPr>
        <p:txBody>
          <a:bodyPr/>
          <a:lstStyle/>
          <a:p>
            <a:r>
              <a:rPr lang="hu-HU" dirty="0">
                <a:latin typeface="Consolas" panose="020B0609020204030204" pitchFamily="49" charset="0"/>
              </a:rPr>
              <a:t>Példa:</a:t>
            </a:r>
          </a:p>
        </p:txBody>
      </p:sp>
      <p:graphicFrame>
        <p:nvGraphicFramePr>
          <p:cNvPr id="6" name="Tartalom helye 5">
            <a:extLst>
              <a:ext uri="{FF2B5EF4-FFF2-40B4-BE49-F238E27FC236}">
                <a16:creationId xmlns:a16="http://schemas.microsoft.com/office/drawing/2014/main" id="{616B41D8-D7D3-BDA4-FD16-DBB1545157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4332522"/>
              </p:ext>
            </p:extLst>
          </p:nvPr>
        </p:nvGraphicFramePr>
        <p:xfrm>
          <a:off x="0" y="1825624"/>
          <a:ext cx="12191998" cy="34201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41714">
                  <a:extLst>
                    <a:ext uri="{9D8B030D-6E8A-4147-A177-3AD203B41FA5}">
                      <a16:colId xmlns:a16="http://schemas.microsoft.com/office/drawing/2014/main" val="1805931836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3241800966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2208808573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798624230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2983165878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2997586644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4120824931"/>
                    </a:ext>
                  </a:extLst>
                </a:gridCol>
              </a:tblGrid>
              <a:tr h="597298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Karakterek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Bitek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err="1">
                          <a:latin typeface="Consolas" panose="020B0609020204030204" pitchFamily="49" charset="0"/>
                        </a:rPr>
                        <a:t>Hexa</a:t>
                      </a:r>
                      <a:endParaRPr lang="hu-HU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Bájtok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903982"/>
                  </a:ext>
                </a:extLst>
              </a:tr>
              <a:tr h="597298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01100011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0x63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0862549"/>
                  </a:ext>
                </a:extLst>
              </a:tr>
              <a:tr h="597298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01100001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0x61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5096289"/>
                  </a:ext>
                </a:extLst>
              </a:tr>
              <a:tr h="597298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01100110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0x66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3321498"/>
                  </a:ext>
                </a:extLst>
              </a:tr>
              <a:tr h="1030952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11000011 10101001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0xC3A9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6769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67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EC64BBA-8C10-9ED3-B83E-6D522E99F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147" y="365125"/>
            <a:ext cx="10515600" cy="1325563"/>
          </a:xfrm>
        </p:spPr>
        <p:txBody>
          <a:bodyPr/>
          <a:lstStyle/>
          <a:p>
            <a:r>
              <a:rPr lang="hu-HU" dirty="0">
                <a:latin typeface="Consolas" panose="020B0609020204030204" pitchFamily="49" charset="0"/>
              </a:rPr>
              <a:t>Memória Reprezentáció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D53CB88-F0BA-8784-0CC6-D5BB37289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147" y="1825625"/>
            <a:ext cx="10515600" cy="516522"/>
          </a:xfrm>
        </p:spPr>
        <p:txBody>
          <a:bodyPr/>
          <a:lstStyle/>
          <a:p>
            <a:pPr marL="0" indent="0">
              <a:buNone/>
            </a:pPr>
            <a:r>
              <a:rPr lang="hu-HU" dirty="0">
                <a:latin typeface="Consolas" panose="020B0609020204030204" pitchFamily="49" charset="0"/>
              </a:rPr>
              <a:t>A szöveg a RAM-ban bájtokként tárolódik:</a:t>
            </a:r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3DCBA65D-4D9A-A258-E693-D0BB140D21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0471630"/>
              </p:ext>
            </p:extLst>
          </p:nvPr>
        </p:nvGraphicFramePr>
        <p:xfrm>
          <a:off x="437147" y="2477084"/>
          <a:ext cx="8128000" cy="2595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76623456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34735174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494229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055218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Memória cím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err="1">
                          <a:latin typeface="Consolas" panose="020B0609020204030204" pitchFamily="49" charset="0"/>
                        </a:rPr>
                        <a:t>Hexa</a:t>
                      </a:r>
                      <a:endParaRPr lang="hu-HU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Bin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Karakter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80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0x1000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0x48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01001000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‚H’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8260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0x1001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0x65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01100101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‚E’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699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0x1002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0x6C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01101100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‚L’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549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0x1003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0x6C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01101100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‚L’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173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0x1004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0x6F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01101111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‚O’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809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0x1005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00000000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latin typeface="Consolas" panose="020B0609020204030204" pitchFamily="49" charset="0"/>
                        </a:rPr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91391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7905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3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5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79" y="643467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7" name="Rectangle 4106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87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098" name="Picture 2" descr="Updated Blackmoon banking Trojan stays focused on South Korean banking ...">
            <a:extLst>
              <a:ext uri="{FF2B5EF4-FFF2-40B4-BE49-F238E27FC236}">
                <a16:creationId xmlns:a16="http://schemas.microsoft.com/office/drawing/2014/main" id="{8F9F1EEA-D3E3-CBB4-7D65-F12EB1F083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6312" y="1987721"/>
            <a:ext cx="10337651" cy="2703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3947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1181</TotalTime>
  <Words>331</Words>
  <Application>Microsoft Office PowerPoint</Application>
  <PresentationFormat>Szélesvásznú</PresentationFormat>
  <Paragraphs>115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Consolas</vt:lpstr>
      <vt:lpstr>Office-téma</vt:lpstr>
      <vt:lpstr>Szövegek és Számok vizualizálása</vt:lpstr>
      <vt:lpstr>Tartalom:</vt:lpstr>
      <vt:lpstr>ASCII kódolás</vt:lpstr>
      <vt:lpstr>Példa:</vt:lpstr>
      <vt:lpstr>ASCII hátránya:</vt:lpstr>
      <vt:lpstr>Unicode és UTF-8</vt:lpstr>
      <vt:lpstr>Példa:</vt:lpstr>
      <vt:lpstr>Memória Reprezentáció</vt:lpstr>
      <vt:lpstr>PowerPoint-bemutató</vt:lpstr>
      <vt:lpstr>Összefoglalás: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Dávid Gergő</dc:creator>
  <cp:lastModifiedBy>Dávid Gergő</cp:lastModifiedBy>
  <cp:revision>1</cp:revision>
  <dcterms:created xsi:type="dcterms:W3CDTF">2025-11-25T17:30:16Z</dcterms:created>
  <dcterms:modified xsi:type="dcterms:W3CDTF">2025-11-26T13:12:16Z</dcterms:modified>
</cp:coreProperties>
</file>