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58" r:id="rId5"/>
    <p:sldId id="263" r:id="rId6"/>
    <p:sldId id="269" r:id="rId7"/>
    <p:sldId id="264" r:id="rId8"/>
    <p:sldId id="265" r:id="rId9"/>
    <p:sldId id="266" r:id="rId10"/>
    <p:sldId id="267" r:id="rId11"/>
    <p:sldId id="259" r:id="rId12"/>
    <p:sldId id="260" r:id="rId13"/>
    <p:sldId id="270" r:id="rId14"/>
    <p:sldId id="261" r:id="rId15"/>
    <p:sldId id="26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al" initials="A" lastIdx="0" clrIdx="0">
    <p:extLst>
      <p:ext uri="{19B8F6BF-5375-455C-9EA6-DF929625EA0E}">
        <p15:presenceInfo xmlns:p15="http://schemas.microsoft.com/office/powerpoint/2012/main" userId="ec6ee105c4d867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1/16/2026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1/16/2026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1/16/2026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1/16/2026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1/16/2026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54955" y="175591"/>
            <a:ext cx="8825658" cy="3329581"/>
          </a:xfrm>
        </p:spPr>
        <p:txBody>
          <a:bodyPr/>
          <a:lstStyle/>
          <a:p>
            <a:r>
              <a:rPr lang="hu-HU" sz="6000" b="1" dirty="0" smtClean="0"/>
              <a:t>Távolságmérés és ütközésvizsgálat</a:t>
            </a:r>
            <a:endParaRPr lang="hu-HU" sz="6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154955" y="6346151"/>
            <a:ext cx="366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Készítette: Antal Dominik Zoltán</a:t>
            </a:r>
            <a:endParaRPr lang="hu-HU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804311" y="3505172"/>
            <a:ext cx="577914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fontAlgn="base">
              <a:lnSpc>
                <a:spcPct val="10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tabLst/>
            </a:pPr>
            <a:r>
              <a:rPr lang="hu-HU" altLang="hu-HU" sz="2000" cap="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Implementációs módszerek és </a:t>
            </a:r>
            <a:r>
              <a:rPr lang="hu-HU" altLang="hu-HU" sz="2000" cap="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stratégiák</a:t>
            </a:r>
            <a:endParaRPr lang="hu-HU" altLang="hu-HU" sz="2000" cap="all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8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Az Ütközéskezelés Algoritmusa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6111" y="1562588"/>
            <a:ext cx="8946541" cy="1988995"/>
          </a:xfrm>
        </p:spPr>
        <p:txBody>
          <a:bodyPr/>
          <a:lstStyle/>
          <a:p>
            <a:r>
              <a:rPr lang="hu-HU" b="1" dirty="0"/>
              <a:t>A logika felépítése</a:t>
            </a:r>
            <a:r>
              <a:rPr lang="hu-HU" b="1" dirty="0" smtClean="0"/>
              <a:t>:</a:t>
            </a:r>
          </a:p>
          <a:p>
            <a:pPr lvl="1"/>
            <a:r>
              <a:rPr lang="hu-HU" dirty="0" smtClean="0"/>
              <a:t>Először </a:t>
            </a:r>
            <a:r>
              <a:rPr lang="hu-HU" dirty="0"/>
              <a:t>a </a:t>
            </a:r>
            <a:r>
              <a:rPr lang="hu-HU" b="1" dirty="0"/>
              <a:t>fő feltételt</a:t>
            </a:r>
            <a:r>
              <a:rPr lang="hu-HU" dirty="0"/>
              <a:t> vizsgáljuk (Történt ütközés</a:t>
            </a:r>
            <a:r>
              <a:rPr lang="hu-HU" dirty="0" smtClean="0"/>
              <a:t>?)</a:t>
            </a:r>
          </a:p>
          <a:p>
            <a:pPr lvl="1"/>
            <a:r>
              <a:rPr lang="hu-HU" dirty="0"/>
              <a:t>Csak találat esetén vizsgáljuk a </a:t>
            </a:r>
            <a:r>
              <a:rPr lang="hu-HU" b="1" dirty="0"/>
              <a:t>típust</a:t>
            </a:r>
            <a:r>
              <a:rPr lang="hu-HU" dirty="0"/>
              <a:t> (Fal vagy Ellenség</a:t>
            </a:r>
            <a:r>
              <a:rPr lang="hu-HU" dirty="0" smtClean="0"/>
              <a:t>?)</a:t>
            </a:r>
          </a:p>
          <a:p>
            <a:pPr lvl="1"/>
            <a:r>
              <a:rPr lang="hu-HU" dirty="0"/>
              <a:t>A típusnak </a:t>
            </a:r>
            <a:r>
              <a:rPr lang="hu-HU" b="1" dirty="0"/>
              <a:t>megfelelő</a:t>
            </a:r>
            <a:r>
              <a:rPr lang="hu-HU" dirty="0"/>
              <a:t> </a:t>
            </a:r>
            <a:r>
              <a:rPr lang="hu-HU" b="1" dirty="0"/>
              <a:t>reakciót</a:t>
            </a:r>
            <a:r>
              <a:rPr lang="hu-HU" dirty="0"/>
              <a:t> hajtjuk </a:t>
            </a:r>
            <a:r>
              <a:rPr lang="hu-HU" dirty="0" smtClean="0"/>
              <a:t>végre </a:t>
            </a:r>
            <a:r>
              <a:rPr lang="hu-HU" dirty="0"/>
              <a:t>(Megállás vagy </a:t>
            </a:r>
            <a:r>
              <a:rPr lang="hu-HU" dirty="0" err="1"/>
              <a:t>Sebződés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AutoShape 2" descr="https://lh3.googleusercontent.com/gg-dl/ABS2GSlM3KlPB0vjlWwfcUYD81yRBkaAm6FZ6Gl1jaZRnZSB_bqUH-k9MjVv6TaBJ3NqhfvaRCOOCx4mArzbmTRjeCoFlU5FYH_tyhLJfHzvm5Z1OtxnlFM4IIUoqDtKyqPkvgidX4Fn1kq8fmlRjnUh10JkyjoqwTXRcgXxZ6kkukqfqF6oOg=s1024-rj"/>
          <p:cNvSpPr>
            <a:spLocks noChangeAspect="1" noChangeArrowheads="1"/>
          </p:cNvSpPr>
          <p:nvPr/>
        </p:nvSpPr>
        <p:spPr bwMode="auto">
          <a:xfrm>
            <a:off x="2554217" y="1217046"/>
            <a:ext cx="4217643" cy="421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5" y="3269553"/>
            <a:ext cx="6361043" cy="350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Programozói Megvalósítás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 egyszerű kódrészlet, ez éppen Pythonban: 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2" y="2547455"/>
            <a:ext cx="7749756" cy="320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9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Az </a:t>
            </a:r>
            <a:r>
              <a:rPr lang="hu-HU" b="1" dirty="0" smtClean="0"/>
              <a:t>Optimalizálás / megoldás</a:t>
            </a:r>
            <a:endParaRPr lang="hu-HU" b="1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u="sng" dirty="0"/>
              <a:t>A probléma: </a:t>
            </a:r>
            <a:r>
              <a:rPr lang="hu-HU" dirty="0"/>
              <a:t>a gyökvonás lassú művelet a </a:t>
            </a:r>
            <a:r>
              <a:rPr lang="hu-HU" dirty="0" smtClean="0"/>
              <a:t>processzornak.</a:t>
            </a:r>
            <a:endParaRPr lang="hu-HU" dirty="0"/>
          </a:p>
          <a:p>
            <a:pPr lvl="1"/>
            <a:r>
              <a:rPr lang="hu-HU" dirty="0" smtClean="0"/>
              <a:t>Régi feltétel:</a:t>
            </a:r>
          </a:p>
          <a:p>
            <a:endParaRPr lang="hu-HU" b="1" u="sng" dirty="0"/>
          </a:p>
          <a:p>
            <a:r>
              <a:rPr lang="hu-HU" b="1" u="sng" dirty="0" smtClean="0"/>
              <a:t>A megoldás: </a:t>
            </a:r>
            <a:r>
              <a:rPr lang="hu-HU" dirty="0" smtClean="0"/>
              <a:t>Ne vonjunk gyököt! Hasonlítsuk össze a négyzeteket.</a:t>
            </a:r>
          </a:p>
          <a:p>
            <a:pPr lvl="1"/>
            <a:r>
              <a:rPr lang="hu-HU" dirty="0" smtClean="0"/>
              <a:t>Új feltétel: 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2056" y="2476742"/>
            <a:ext cx="1419225" cy="361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81959" y="3750366"/>
            <a:ext cx="1541876" cy="3737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056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Bizonyíték: Mérési eredmények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694868"/>
            <a:ext cx="4627143" cy="2525950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4220818"/>
            <a:ext cx="4627143" cy="13335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687147" y="1694867"/>
            <a:ext cx="52856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koncepció:</a:t>
            </a:r>
            <a:r>
              <a:rPr lang="hu-HU" dirty="0"/>
              <a:t> Csinálunk egy "Stressz tesztet". Lefuttatjuk az ütközésvizsgálatot </a:t>
            </a:r>
            <a:r>
              <a:rPr lang="hu-HU" b="1" dirty="0"/>
              <a:t>10 millió alkalommal</a:t>
            </a:r>
            <a:r>
              <a:rPr lang="hu-HU" dirty="0"/>
              <a:t> mindkét módszerrel, és lemérjük az időt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r>
              <a:rPr lang="hu-HU" b="1" dirty="0" smtClean="0"/>
              <a:t>Hogyan mértük?</a:t>
            </a:r>
          </a:p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147" y="3453434"/>
            <a:ext cx="6398836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67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/>
              <a:t>Összegzés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Matematika + Programozás = </a:t>
            </a:r>
            <a:r>
              <a:rPr lang="hu-HU" sz="2400" b="1" dirty="0"/>
              <a:t>Működő </a:t>
            </a:r>
            <a:r>
              <a:rPr lang="hu-HU" sz="2400" b="1" dirty="0" smtClean="0"/>
              <a:t>világok</a:t>
            </a:r>
          </a:p>
          <a:p>
            <a:endParaRPr lang="hu-HU" sz="2400" dirty="0"/>
          </a:p>
          <a:p>
            <a:r>
              <a:rPr lang="pt-BR" sz="2400" dirty="0"/>
              <a:t>A Pitagorasz-tétel </a:t>
            </a:r>
            <a:r>
              <a:rPr lang="pt-BR" sz="2400" u="sng" dirty="0"/>
              <a:t>minden</a:t>
            </a:r>
            <a:r>
              <a:rPr lang="pt-BR" sz="2400" dirty="0"/>
              <a:t> 2D/3D játék alapja</a:t>
            </a:r>
            <a:r>
              <a:rPr lang="pt-BR" sz="2400" dirty="0" smtClean="0"/>
              <a:t>.</a:t>
            </a:r>
            <a:endParaRPr lang="hu-HU" sz="2400" dirty="0" smtClean="0"/>
          </a:p>
          <a:p>
            <a:endParaRPr lang="hu-HU" sz="2400" dirty="0"/>
          </a:p>
          <a:p>
            <a:r>
              <a:rPr lang="hu-HU" sz="2400" b="1" dirty="0"/>
              <a:t>Tanulság:</a:t>
            </a:r>
            <a:r>
              <a:rPr lang="hu-HU" sz="2400" dirty="0"/>
              <a:t> Ismerd a matekot, de használd programozói ésszel (optimalizálás)!</a:t>
            </a:r>
          </a:p>
        </p:txBody>
      </p:sp>
    </p:spTree>
    <p:extLst>
      <p:ext uri="{BB962C8B-B14F-4D97-AF65-F5344CB8AC3E}">
        <p14:creationId xmlns:p14="http://schemas.microsoft.com/office/powerpoint/2010/main" val="216126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9698575" cy="3329581"/>
          </a:xfrm>
        </p:spPr>
        <p:txBody>
          <a:bodyPr/>
          <a:lstStyle/>
          <a:p>
            <a:r>
              <a:rPr lang="hu-HU" b="1" dirty="0" smtClean="0"/>
              <a:t>Köszönöm a figyelmet! 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/>
              <a:t>01001011 11000011 10110110 01110011 01111010 11000011 10110110 01101110 11000011 10110110 01101101 00100000 01100001 00100000 01100110 01101001 01100111 01111001 01100101 01101100 01101101 01100101 01110100 00100001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154954" y="6228521"/>
            <a:ext cx="366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Készítette: Antal Dominik Zoltán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587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2093" y="145775"/>
            <a:ext cx="9404723" cy="1154943"/>
          </a:xfrm>
        </p:spPr>
        <p:txBody>
          <a:bodyPr/>
          <a:lstStyle/>
          <a:p>
            <a:r>
              <a:rPr lang="hu-HU" b="1" dirty="0" smtClean="0"/>
              <a:t>Lát engem a Zombi?</a:t>
            </a:r>
            <a:endParaRPr lang="hu-HU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60" y="1300718"/>
            <a:ext cx="4395787" cy="2472630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60" y="3976945"/>
            <a:ext cx="4395788" cy="2468426"/>
          </a:xfrm>
        </p:spPr>
      </p:pic>
      <p:sp>
        <p:nvSpPr>
          <p:cNvPr id="7" name="Szövegdoboz 6"/>
          <p:cNvSpPr txBox="1"/>
          <p:nvPr/>
        </p:nvSpPr>
        <p:spPr>
          <a:xfrm>
            <a:off x="6241774" y="2173148"/>
            <a:ext cx="46117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-A számítógép nézőpontja szerint csak koordinátákat lát</a:t>
            </a:r>
            <a:br>
              <a:rPr lang="hu-HU" sz="2400" dirty="0" smtClean="0"/>
            </a:br>
            <a:r>
              <a:rPr lang="hu-HU" sz="2400" dirty="0" smtClean="0"/>
              <a:t>Például:</a:t>
            </a:r>
          </a:p>
          <a:p>
            <a:endParaRPr lang="hu-HU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485293" y="3938765"/>
            <a:ext cx="372089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Zombi koordinátái: x=50, y=80</a:t>
            </a:r>
            <a:endParaRPr kumimoji="0" lang="hu-HU" alt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485293" y="3409712"/>
            <a:ext cx="3464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2000" dirty="0" smtClean="0">
                <a:latin typeface="Google Sans Text"/>
              </a:rPr>
              <a:t>Hős koordinátái: x=10</a:t>
            </a:r>
            <a:r>
              <a:rPr lang="hu-HU" altLang="hu-HU" sz="2000" dirty="0">
                <a:latin typeface="Google Sans Text"/>
              </a:rPr>
              <a:t>, </a:t>
            </a:r>
            <a:r>
              <a:rPr lang="hu-HU" altLang="hu-HU" sz="2000" dirty="0" smtClean="0">
                <a:latin typeface="Google Sans Text"/>
              </a:rPr>
              <a:t>y=20</a:t>
            </a:r>
            <a:endParaRPr lang="hu-HU" altLang="hu-HU" sz="2000" dirty="0">
              <a:latin typeface="Google Sans Tex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44380" y="6445371"/>
            <a:ext cx="544091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/>
              <a:t>Forrás: </a:t>
            </a:r>
            <a:endParaRPr lang="hu-HU" sz="1050" dirty="0" smtClean="0"/>
          </a:p>
          <a:p>
            <a:r>
              <a:rPr lang="hu-HU" sz="1050" dirty="0" smtClean="0"/>
              <a:t>https</a:t>
            </a:r>
            <a:r>
              <a:rPr lang="hu-HU" sz="1050" dirty="0"/>
              <a:t>://mattpon.medium.com/left-4-dead-2-theories-of-fun-stories-431f24da4b91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044380" y="1003282"/>
            <a:ext cx="2382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Képek: </a:t>
            </a:r>
            <a:r>
              <a:rPr lang="hu-HU" sz="1400" dirty="0" err="1" smtClean="0"/>
              <a:t>Left</a:t>
            </a:r>
            <a:r>
              <a:rPr lang="hu-HU" sz="1400" dirty="0" smtClean="0"/>
              <a:t> 4 </a:t>
            </a:r>
            <a:r>
              <a:rPr lang="hu-HU" sz="1400" dirty="0" err="1" smtClean="0"/>
              <a:t>Dead</a:t>
            </a:r>
            <a:r>
              <a:rPr lang="hu-HU" sz="1400" dirty="0" smtClean="0"/>
              <a:t> 1 és 2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422551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Probléma – Távolság, Látószög és </a:t>
            </a:r>
            <a:r>
              <a:rPr lang="hu-HU" b="1" dirty="0" smtClean="0"/>
              <a:t>Takarás</a:t>
            </a:r>
            <a:endParaRPr lang="hu-HU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646111" y="1668582"/>
            <a:ext cx="379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Nem elég közel lenni, látni is kell!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864626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311091" y="2004536"/>
            <a:ext cx="52183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Távolság (</a:t>
            </a:r>
            <a:r>
              <a:rPr kumimoji="0" lang="hu-HU" altLang="hu-H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Range</a:t>
            </a:r>
            <a:r>
              <a:rPr kumimoji="0" lang="hu-HU" altLang="hu-H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):</a:t>
            </a: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Elég közel van a Hős?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Látószög (</a:t>
            </a:r>
            <a:r>
              <a:rPr kumimoji="0" lang="hu-HU" altLang="hu-H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Field</a:t>
            </a:r>
            <a:r>
              <a:rPr kumimoji="0" lang="hu-HU" altLang="hu-H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hu-HU" altLang="hu-H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View</a:t>
            </a:r>
            <a:r>
              <a:rPr kumimoji="0" lang="hu-HU" altLang="hu-H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FOV):</a:t>
            </a: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Zombi előre néz, vagy a Hős a háta mögött lopakodik?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Akadályok (Line of </a:t>
            </a:r>
            <a:r>
              <a:rPr kumimoji="0" lang="hu-HU" altLang="hu-H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Sight</a:t>
            </a:r>
            <a:r>
              <a:rPr kumimoji="0" lang="hu-HU" altLang="hu-H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):</a:t>
            </a: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Van-e fal a két szereplő között? (Sugárkövetés)</a:t>
            </a:r>
          </a:p>
        </p:txBody>
      </p:sp>
      <p:pic>
        <p:nvPicPr>
          <p:cNvPr id="11" name="Tartalom helye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107486"/>
            <a:ext cx="5664980" cy="3196799"/>
          </a:xfrm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311091" y="3910150"/>
            <a:ext cx="5880909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Hős A:</a:t>
            </a: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A látómezőben áll -&gt;</a:t>
            </a:r>
            <a:r>
              <a:rPr kumimoji="0" lang="hu-HU" altLang="hu-H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</a:t>
            </a:r>
            <a:r>
              <a:rPr kumimoji="0" lang="hu-HU" altLang="hu-H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ÉSZLELVE</a:t>
            </a: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Hős B:</a:t>
            </a: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A zombi háta mögött áll -&gt;</a:t>
            </a:r>
            <a:r>
              <a:rPr kumimoji="0" lang="hu-HU" altLang="hu-H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</a:t>
            </a:r>
            <a:r>
              <a:rPr kumimoji="0" lang="hu-HU" altLang="hu-H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NEM ÉSZLELVE</a:t>
            </a: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Hős C:</a:t>
            </a: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A látómezőben lenne, de egy FAL mögött áll</a:t>
            </a:r>
            <a:r>
              <a:rPr kumimoji="0" lang="hu-HU" altLang="hu-H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-&gt; </a:t>
            </a:r>
            <a:r>
              <a:rPr kumimoji="0" lang="hu-HU" altLang="hu-H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NEM ÉSZLELVE</a:t>
            </a: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.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15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Matematikai Háttér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(Pitagorasz</a:t>
            </a:r>
            <a:r>
              <a:rPr lang="hu-HU" b="1" dirty="0"/>
              <a:t>-</a:t>
            </a:r>
            <a:r>
              <a:rPr lang="hu-HU" b="1" dirty="0" smtClean="0"/>
              <a:t>tétel)</a:t>
            </a:r>
            <a:endParaRPr lang="hu-HU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5302" y="2504672"/>
            <a:ext cx="5312062" cy="3303084"/>
          </a:xfrm>
          <a:prstGeom prst="rect">
            <a:avLst/>
          </a:prstGeom>
        </p:spPr>
      </p:pic>
      <p:sp>
        <p:nvSpPr>
          <p:cNvPr id="6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6291921" y="3061264"/>
            <a:ext cx="4374916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a = vízszintes távolság (dx)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b = függőleges távolság (</a:t>
            </a:r>
            <a:r>
              <a:rPr kumimoji="0" lang="hu-HU" altLang="hu-H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dy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hu-HU" altLang="hu-HU" sz="2400" dirty="0">
              <a:latin typeface="Google Sans Text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/>
              <a:t>Ezzel megkapjuk pixelben a </a:t>
            </a:r>
            <a:endParaRPr lang="hu-HU" sz="2400" dirty="0" smtClean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pontos </a:t>
            </a:r>
            <a:r>
              <a:rPr lang="hu-HU" sz="2400" dirty="0"/>
              <a:t>távolságot.</a:t>
            </a:r>
            <a:endParaRPr kumimoji="0" lang="hu-HU" alt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64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Nem csak pontok!</a:t>
            </a:r>
            <a:br>
              <a:rPr lang="hu-HU" b="1" dirty="0"/>
            </a:br>
            <a:r>
              <a:rPr lang="hu-HU" b="1" dirty="0"/>
              <a:t>(</a:t>
            </a:r>
            <a:r>
              <a:rPr lang="hu-HU" b="1" dirty="0" err="1"/>
              <a:t>Hitboxok</a:t>
            </a:r>
            <a:r>
              <a:rPr lang="hu-HU" b="1" dirty="0"/>
              <a:t>)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8613913" y="2411896"/>
            <a:ext cx="22284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Jelölések</a:t>
            </a:r>
            <a:r>
              <a:rPr lang="hu-HU" dirty="0" smtClean="0"/>
              <a:t>: </a:t>
            </a:r>
            <a:br>
              <a:rPr lang="hu-HU" dirty="0" smtClean="0"/>
            </a:br>
            <a:r>
              <a:rPr lang="hu-HU" dirty="0" smtClean="0"/>
              <a:t>- r</a:t>
            </a:r>
            <a:r>
              <a:rPr lang="hu-HU" baseline="-25000" dirty="0" smtClean="0"/>
              <a:t>1 </a:t>
            </a:r>
            <a:r>
              <a:rPr lang="hu-HU" dirty="0" smtClean="0"/>
              <a:t>(Hős sugara)</a:t>
            </a:r>
          </a:p>
          <a:p>
            <a:r>
              <a:rPr lang="hu-HU" dirty="0" smtClean="0"/>
              <a:t>- r</a:t>
            </a:r>
            <a:r>
              <a:rPr lang="hu-HU" baseline="-25000" dirty="0" smtClean="0"/>
              <a:t>2</a:t>
            </a:r>
            <a:r>
              <a:rPr lang="hu-HU" dirty="0" smtClean="0"/>
              <a:t> (Zombi sugara)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8617428" y="3926096"/>
            <a:ext cx="3520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A fogalom</a:t>
            </a:r>
            <a:r>
              <a:rPr lang="hu-HU" dirty="0" smtClean="0"/>
              <a:t>: „</a:t>
            </a:r>
            <a:r>
              <a:rPr lang="hu-HU" dirty="0" err="1" smtClean="0"/>
              <a:t>Hitbox</a:t>
            </a:r>
            <a:r>
              <a:rPr lang="hu-HU" dirty="0" smtClean="0"/>
              <a:t>” – Találati </a:t>
            </a:r>
          </a:p>
          <a:p>
            <a:r>
              <a:rPr lang="hu-HU" dirty="0" smtClean="0"/>
              <a:t>Doboz/kör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8613913" y="5163297"/>
            <a:ext cx="327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A feltétel</a:t>
            </a:r>
            <a:r>
              <a:rPr lang="hu-HU" b="1" dirty="0" smtClean="0"/>
              <a:t>: </a:t>
            </a:r>
            <a:r>
              <a:rPr lang="hu-HU" dirty="0" smtClean="0"/>
              <a:t>Távolság &lt; (r</a:t>
            </a:r>
            <a:r>
              <a:rPr lang="hu-HU" baseline="-25000" dirty="0" smtClean="0"/>
              <a:t>1</a:t>
            </a:r>
            <a:r>
              <a:rPr lang="hu-HU" dirty="0" smtClean="0"/>
              <a:t>+</a:t>
            </a:r>
            <a:r>
              <a:rPr lang="hu-HU" dirty="0"/>
              <a:t> </a:t>
            </a:r>
            <a:r>
              <a:rPr lang="hu-HU" dirty="0" smtClean="0"/>
              <a:t>r</a:t>
            </a:r>
            <a:r>
              <a:rPr lang="hu-HU" baseline="-25000" dirty="0" smtClean="0"/>
              <a:t>2</a:t>
            </a:r>
            <a:r>
              <a:rPr lang="hu-HU" dirty="0" smtClean="0"/>
              <a:t>) 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4" y="1888683"/>
            <a:ext cx="7854589" cy="4195762"/>
          </a:xfrm>
        </p:spPr>
      </p:pic>
    </p:spTree>
    <p:extLst>
      <p:ext uri="{BB962C8B-B14F-4D97-AF65-F5344CB8AC3E}">
        <p14:creationId xmlns:p14="http://schemas.microsoft.com/office/powerpoint/2010/main" val="34801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valóság: Komplex </a:t>
            </a:r>
            <a:r>
              <a:rPr lang="hu-HU" b="1" dirty="0" err="1"/>
              <a:t>Hitboxok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26771" y="4638260"/>
            <a:ext cx="8411749" cy="1987827"/>
          </a:xfrm>
        </p:spPr>
        <p:txBody>
          <a:bodyPr>
            <a:normAutofit fontScale="85000" lnSpcReduction="20000"/>
          </a:bodyPr>
          <a:lstStyle/>
          <a:p>
            <a:r>
              <a:rPr lang="hu-HU" b="1" dirty="0"/>
              <a:t>A probléma:</a:t>
            </a:r>
            <a:r>
              <a:rPr lang="hu-HU" dirty="0"/>
              <a:t> Egyetlen nagy kör túl pontatlan (pl. a levegőbe lőve is találatot jelez</a:t>
            </a:r>
            <a:r>
              <a:rPr lang="hu-HU" dirty="0" smtClean="0"/>
              <a:t>)</a:t>
            </a:r>
          </a:p>
          <a:p>
            <a:r>
              <a:rPr lang="hu-HU" b="1" dirty="0"/>
              <a:t>A megoldás: </a:t>
            </a:r>
            <a:r>
              <a:rPr lang="hu-HU" dirty="0" smtClean="0"/>
              <a:t>Kompozit (Összetett) </a:t>
            </a:r>
            <a:r>
              <a:rPr lang="hu-HU" dirty="0" err="1" smtClean="0"/>
              <a:t>Collider</a:t>
            </a:r>
            <a:endParaRPr lang="hu-HU" dirty="0" smtClean="0"/>
          </a:p>
          <a:p>
            <a:r>
              <a:rPr lang="hu-HU" b="1" dirty="0"/>
              <a:t>Felépítés:</a:t>
            </a:r>
            <a:r>
              <a:rPr lang="hu-HU" dirty="0"/>
              <a:t> A karaktert több kisebb geometriai forma építi </a:t>
            </a:r>
            <a:r>
              <a:rPr lang="hu-HU" dirty="0" smtClean="0"/>
              <a:t>fel.</a:t>
            </a:r>
          </a:p>
          <a:p>
            <a:r>
              <a:rPr lang="hu-HU" b="1" dirty="0"/>
              <a:t>Előny:</a:t>
            </a:r>
            <a:r>
              <a:rPr lang="hu-HU" dirty="0"/>
              <a:t> Így különböztetjük meg a </a:t>
            </a:r>
            <a:r>
              <a:rPr lang="hu-HU" b="1" dirty="0" err="1"/>
              <a:t>Headshotot</a:t>
            </a:r>
            <a:r>
              <a:rPr lang="hu-HU" dirty="0"/>
              <a:t> (fejlövés) a láblövéstől</a:t>
            </a:r>
            <a:r>
              <a:rPr lang="hu-HU" dirty="0" smtClean="0"/>
              <a:t>.</a:t>
            </a:r>
          </a:p>
          <a:p>
            <a:r>
              <a:rPr lang="hu-HU" b="1" dirty="0" smtClean="0"/>
              <a:t>Hátrány: </a:t>
            </a:r>
            <a:r>
              <a:rPr lang="hu-HU" dirty="0" smtClean="0"/>
              <a:t>Sokkal több számítási igény -&gt; Optimalizálás szükséges!</a:t>
            </a: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60" y="1350272"/>
            <a:ext cx="7103165" cy="328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6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AABB – Amikor a világ szögletes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6111" y="2025245"/>
            <a:ext cx="5774566" cy="4195481"/>
          </a:xfrm>
        </p:spPr>
        <p:txBody>
          <a:bodyPr/>
          <a:lstStyle/>
          <a:p>
            <a:r>
              <a:rPr lang="hu-HU" b="1" dirty="0"/>
              <a:t>AABB (</a:t>
            </a:r>
            <a:r>
              <a:rPr lang="hu-HU" b="1" dirty="0" err="1"/>
              <a:t>Axis-Aligned</a:t>
            </a:r>
            <a:r>
              <a:rPr lang="hu-HU" b="1" dirty="0"/>
              <a:t> </a:t>
            </a:r>
            <a:r>
              <a:rPr lang="hu-HU" b="1" dirty="0" err="1"/>
              <a:t>Bounding</a:t>
            </a:r>
            <a:r>
              <a:rPr lang="hu-HU" b="1" dirty="0"/>
              <a:t> </a:t>
            </a:r>
            <a:r>
              <a:rPr lang="hu-HU" b="1" dirty="0" err="1"/>
              <a:t>Box</a:t>
            </a:r>
            <a:r>
              <a:rPr lang="hu-HU" b="1" dirty="0" smtClean="0"/>
              <a:t>)</a:t>
            </a:r>
          </a:p>
          <a:p>
            <a:endParaRPr lang="hu-HU" dirty="0" smtClean="0"/>
          </a:p>
          <a:p>
            <a:r>
              <a:rPr lang="hu-HU" dirty="0" smtClean="0"/>
              <a:t>Két </a:t>
            </a:r>
            <a:r>
              <a:rPr lang="hu-HU" dirty="0"/>
              <a:t>téglalap (</a:t>
            </a:r>
            <a:r>
              <a:rPr lang="hu-HU" dirty="0" err="1"/>
              <a:t>Box</a:t>
            </a:r>
            <a:r>
              <a:rPr lang="hu-HU" dirty="0"/>
              <a:t> A és </a:t>
            </a:r>
            <a:r>
              <a:rPr lang="hu-HU" dirty="0" err="1"/>
              <a:t>Box</a:t>
            </a:r>
            <a:r>
              <a:rPr lang="hu-HU" dirty="0"/>
              <a:t> B)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67" y="3458817"/>
            <a:ext cx="5106000" cy="230867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109252" y="2052918"/>
            <a:ext cx="5181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smtClean="0"/>
              <a:t>A logikai vizsgálat ábrázolva:</a:t>
            </a:r>
          </a:p>
          <a:p>
            <a:r>
              <a:rPr lang="hu-HU" dirty="0"/>
              <a:t>Ez az ábra vizuálisan, nyilakkal mutatja be azt a négy feltételt, aminek egyszerre kell teljesülnie ahhoz, hogy ütközés történjen.  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52" y="3458817"/>
            <a:ext cx="5736710" cy="313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4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AABB – Kódrészlet / </a:t>
            </a:r>
            <a:r>
              <a:rPr lang="hu-HU" b="1" dirty="0" smtClean="0"/>
              <a:t>példa</a:t>
            </a:r>
            <a:br>
              <a:rPr lang="hu-HU" b="1" dirty="0" smtClean="0"/>
            </a:br>
            <a:r>
              <a:rPr lang="hu-HU" b="1" dirty="0" smtClean="0"/>
              <a:t>(C-ben)</a:t>
            </a:r>
            <a:endParaRPr lang="hu-HU" b="1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012881"/>
            <a:ext cx="7196750" cy="4195762"/>
          </a:xfrm>
        </p:spPr>
      </p:pic>
    </p:spTree>
    <p:extLst>
      <p:ext uri="{BB962C8B-B14F-4D97-AF65-F5344CB8AC3E}">
        <p14:creationId xmlns:p14="http://schemas.microsoft.com/office/powerpoint/2010/main" val="227807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"Szellem-golyó" hiba </a:t>
            </a:r>
            <a:br>
              <a:rPr lang="hu-HU" b="1" dirty="0"/>
            </a:br>
            <a:r>
              <a:rPr lang="hu-HU" b="1" dirty="0"/>
              <a:t>(</a:t>
            </a:r>
            <a:r>
              <a:rPr lang="hu-HU" b="1" dirty="0" err="1"/>
              <a:t>Tunneling</a:t>
            </a:r>
            <a:r>
              <a:rPr lang="hu-HU" b="1" dirty="0"/>
              <a:t> </a:t>
            </a:r>
            <a:r>
              <a:rPr lang="hu-HU" b="1" dirty="0" err="1"/>
              <a:t>Effect</a:t>
            </a:r>
            <a:r>
              <a:rPr lang="hu-HU" b="1" dirty="0"/>
              <a:t>)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39" y="3405807"/>
            <a:ext cx="2362132" cy="2046010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020" y="3405807"/>
            <a:ext cx="2267606" cy="204600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575" y="2769705"/>
            <a:ext cx="6201138" cy="2682112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9646" y="3024950"/>
            <a:ext cx="26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golyó a fal előtt van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2786656" y="3036475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golyó a fal mögött van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7278209" y="2348928"/>
            <a:ext cx="3175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A megoldás</a:t>
            </a:r>
            <a:r>
              <a:rPr lang="hu-HU" dirty="0" smtClean="0"/>
              <a:t>: Sugárkövetés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46111" y="2352221"/>
            <a:ext cx="463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A probléma neve</a:t>
            </a:r>
            <a:r>
              <a:rPr lang="hu-HU" dirty="0" smtClean="0"/>
              <a:t>: </a:t>
            </a:r>
            <a:r>
              <a:rPr lang="hu-HU" dirty="0" err="1" smtClean="0"/>
              <a:t>Tunneling</a:t>
            </a:r>
            <a:r>
              <a:rPr lang="hu-HU" dirty="0"/>
              <a:t> (</a:t>
            </a:r>
            <a:r>
              <a:rPr lang="hu-HU" dirty="0" smtClean="0"/>
              <a:t>Átutazás)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6132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224</TotalTime>
  <Words>553</Words>
  <Application>Microsoft Office PowerPoint</Application>
  <PresentationFormat>Szélesvásznú</PresentationFormat>
  <Paragraphs>74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Google Sans Text</vt:lpstr>
      <vt:lpstr>Wingdings 3</vt:lpstr>
      <vt:lpstr>Ion</vt:lpstr>
      <vt:lpstr>Távolságmérés és ütközésvizsgálat</vt:lpstr>
      <vt:lpstr>Lát engem a Zombi?</vt:lpstr>
      <vt:lpstr>A Probléma – Távolság, Látószög és Takarás</vt:lpstr>
      <vt:lpstr>A Matematikai Háttér  (Pitagorasz-tétel)</vt:lpstr>
      <vt:lpstr>Nem csak pontok! (Hitboxok)</vt:lpstr>
      <vt:lpstr>A valóság: Komplex Hitboxok</vt:lpstr>
      <vt:lpstr>AABB – Amikor a világ szögletes</vt:lpstr>
      <vt:lpstr>AABB – Kódrészlet / példa (C-ben)</vt:lpstr>
      <vt:lpstr>A "Szellem-golyó" hiba  (Tunneling Effect)</vt:lpstr>
      <vt:lpstr>Az Ütközéskezelés Algoritmusa</vt:lpstr>
      <vt:lpstr>A Programozói Megvalósítás</vt:lpstr>
      <vt:lpstr>Az Optimalizálás / megoldás</vt:lpstr>
      <vt:lpstr>A Bizonyíték: Mérési eredmények</vt:lpstr>
      <vt:lpstr>Összegzés</vt:lpstr>
      <vt:lpstr>Köszönöm a figyelmet!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Távolságmérés és ütközésvizsgálat</dc:title>
  <dc:creator>Antal</dc:creator>
  <cp:lastModifiedBy>Antal</cp:lastModifiedBy>
  <cp:revision>62</cp:revision>
  <dcterms:created xsi:type="dcterms:W3CDTF">2025-12-18T16:14:07Z</dcterms:created>
  <dcterms:modified xsi:type="dcterms:W3CDTF">2026-01-16T13:27:36Z</dcterms:modified>
</cp:coreProperties>
</file>